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2" r:id="rId11"/>
    <p:sldId id="264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40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39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12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2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03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9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B449-1C43-4F0E-95FE-A3744098747F}" type="datetimeFigureOut">
              <a:rPr lang="zh-CN" altLang="en-US" smtClean="0"/>
              <a:t>2018/1/2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814A-2673-4C4B-902A-9473B33724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7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02.116.102.96/yxy/login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nc.sysu.edu.cn/service/vpn-ss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中山医学院大数据信息系统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教学科研奖励数据报送说明（教师版） </a:t>
            </a:r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v0.1</a:t>
            </a:r>
            <a:endParaRPr lang="zh-CN" altLang="en-US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97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、中标基金项目数据管理</a:t>
            </a:r>
            <a:endParaRPr lang="en-US" altLang="zh-CN" dirty="0"/>
          </a:p>
          <a:p>
            <a:r>
              <a:rPr lang="en-US" altLang="zh-CN" dirty="0"/>
              <a:t>1)</a:t>
            </a:r>
            <a:r>
              <a:rPr lang="zh-CN" altLang="en-US" dirty="0"/>
              <a:t> 点击“科研”栏目，再点击“科研项目”进入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1" y="1656647"/>
            <a:ext cx="10201013" cy="26570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8900" y="4957114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）点击“新增”或者“编辑按钮”，对数据进行补充或修改。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2986481" y="3744860"/>
            <a:ext cx="268448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78385" y="321302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4144162" y="4556943"/>
            <a:ext cx="1275127" cy="228151"/>
          </a:xfrm>
          <a:prstGeom prst="borderCallout2">
            <a:avLst>
              <a:gd name="adj1" fmla="val 2767"/>
              <a:gd name="adj2" fmla="val 43671"/>
              <a:gd name="adj3" fmla="val -129732"/>
              <a:gd name="adj4" fmla="val 26035"/>
              <a:gd name="adj5" fmla="val -448393"/>
              <a:gd name="adj6" fmla="val 267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1266738" y="3998060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14902"/>
              <a:gd name="adj6" fmla="val 137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423957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3227" y="828522"/>
            <a:ext cx="504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、中标基金项目数据管理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）新增编辑界面，与前面教学栏目所述的一样，按字段提示填写。填写完后，每条数据还必须上传佐证材料。下面是上传佐证材料流程：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点击“保存”按钮保存刚刚添加编辑的数据</a:t>
            </a:r>
            <a:endParaRPr lang="en-US" altLang="zh-CN" dirty="0"/>
          </a:p>
          <a:p>
            <a:r>
              <a:rPr lang="zh-CN" altLang="en-US" dirty="0"/>
              <a:t>② 点击上传附件，如图片流程操作。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）务必填写涉及到的参与人。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95" y="643855"/>
            <a:ext cx="5944104" cy="55975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27" y="2900107"/>
            <a:ext cx="5040679" cy="374773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41247" y="91777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9499703" y="6896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324200" y="2567030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标注: 弯曲线形 16"/>
          <p:cNvSpPr/>
          <p:nvPr/>
        </p:nvSpPr>
        <p:spPr>
          <a:xfrm>
            <a:off x="7817620" y="2567030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44317"/>
              <a:gd name="adj6" fmla="val -44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8" name="矩形 17"/>
          <p:cNvSpPr/>
          <p:nvPr/>
        </p:nvSpPr>
        <p:spPr>
          <a:xfrm>
            <a:off x="4417606" y="3120703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标注: 弯曲线形 18"/>
          <p:cNvSpPr/>
          <p:nvPr/>
        </p:nvSpPr>
        <p:spPr>
          <a:xfrm>
            <a:off x="1317305" y="3120702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0" name="标注: 弯曲线形 19"/>
          <p:cNvSpPr/>
          <p:nvPr/>
        </p:nvSpPr>
        <p:spPr>
          <a:xfrm>
            <a:off x="3560644" y="3851097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1" name="矩形 20"/>
          <p:cNvSpPr/>
          <p:nvPr/>
        </p:nvSpPr>
        <p:spPr>
          <a:xfrm>
            <a:off x="5125263" y="3120702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标注: 弯曲线形 21"/>
          <p:cNvSpPr/>
          <p:nvPr/>
        </p:nvSpPr>
        <p:spPr>
          <a:xfrm>
            <a:off x="3543866" y="4250791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  <p:sp>
        <p:nvSpPr>
          <p:cNvPr id="25" name="矩形 24"/>
          <p:cNvSpPr/>
          <p:nvPr/>
        </p:nvSpPr>
        <p:spPr>
          <a:xfrm>
            <a:off x="6132697" y="3995357"/>
            <a:ext cx="5796447" cy="22918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标注: 弯曲线形 25"/>
          <p:cNvSpPr/>
          <p:nvPr/>
        </p:nvSpPr>
        <p:spPr>
          <a:xfrm>
            <a:off x="6778305" y="6419695"/>
            <a:ext cx="2721398" cy="375388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6702"/>
              <a:gd name="adj6" fmla="val 123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此区域填写参与人信息，参与人为院内职工，必须为中文姓名，外籍可填写英文。</a:t>
            </a:r>
          </a:p>
        </p:txBody>
      </p:sp>
    </p:spTree>
    <p:extLst>
      <p:ext uri="{BB962C8B-B14F-4D97-AF65-F5344CB8AC3E}">
        <p14:creationId xmlns:p14="http://schemas.microsoft.com/office/powerpoint/2010/main" val="222962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00" y="1559425"/>
            <a:ext cx="9652453" cy="27578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、国内论文、国外</a:t>
            </a:r>
            <a:r>
              <a:rPr lang="en-US" altLang="zh-CN" dirty="0"/>
              <a:t>SCI</a:t>
            </a:r>
            <a:r>
              <a:rPr lang="zh-CN" altLang="en-US" dirty="0"/>
              <a:t>论文数据管理</a:t>
            </a:r>
            <a:endParaRPr lang="en-US" altLang="zh-CN" dirty="0"/>
          </a:p>
          <a:p>
            <a:r>
              <a:rPr lang="zh-CN" altLang="en-US" dirty="0"/>
              <a:t>点击“科研”栏目，再点击“科研项目”进入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1008900" y="4957114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）点击“新增”或者“编辑按钮”，对数据进行补充或修改。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3053593" y="3982967"/>
            <a:ext cx="184557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24733" y="3515024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6593748" y="2812803"/>
            <a:ext cx="1275127" cy="228151"/>
          </a:xfrm>
          <a:prstGeom prst="borderCallout2">
            <a:avLst>
              <a:gd name="adj1" fmla="val 57921"/>
              <a:gd name="adj2" fmla="val -4355"/>
              <a:gd name="adj3" fmla="val 87208"/>
              <a:gd name="adj4" fmla="val -31860"/>
              <a:gd name="adj5" fmla="val 286997"/>
              <a:gd name="adj6" fmla="val -46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1266738" y="3868891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46762"/>
              <a:gd name="adj4" fmla="val 121430"/>
              <a:gd name="adj5" fmla="val 92118"/>
              <a:gd name="adj6" fmla="val 1392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285246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225" y="601911"/>
            <a:ext cx="6133390" cy="59213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3227" y="828522"/>
            <a:ext cx="50406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、国内论文、国外</a:t>
            </a:r>
            <a:r>
              <a:rPr lang="en-US" altLang="zh-CN" dirty="0"/>
              <a:t>SCI</a:t>
            </a:r>
            <a:r>
              <a:rPr lang="zh-CN" altLang="en-US" dirty="0"/>
              <a:t>论文数据管理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）新增编辑界面，与前面教学栏目所述的一样，按字段提示填写。填写完后，每条数据还必须上传佐证材料。下面是上传佐证材料流程：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点击“保存”按钮保存刚刚添加编辑的数据</a:t>
            </a:r>
            <a:endParaRPr lang="en-US" altLang="zh-CN" dirty="0"/>
          </a:p>
          <a:p>
            <a:r>
              <a:rPr lang="zh-CN" altLang="en-US" dirty="0"/>
              <a:t>② 点击上传附件，如右面图片流程操作。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）务必填写涉及到的作者参与人。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）注意：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 ①管理国外论文数据时会出现两个“所有作者”填写框，其中第一个英文作者可以直接复制粘贴全部英文作者名字。而第二个填写框需要逐一填写作者</a:t>
            </a:r>
            <a:r>
              <a:rPr lang="zh-CN" altLang="en-US" dirty="0">
                <a:solidFill>
                  <a:srgbClr val="FF0000"/>
                </a:solidFill>
              </a:rPr>
              <a:t>中文名字（外籍可填写英文）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②每一位参与作者的排名须要认真核对填写</a:t>
            </a:r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46178"/>
          <a:stretch/>
        </p:blipFill>
        <p:spPr>
          <a:xfrm>
            <a:off x="689003" y="4707431"/>
            <a:ext cx="5040679" cy="20171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41247" y="91777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9499703" y="6896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279516" y="3248184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标注: 弯曲线形 16"/>
          <p:cNvSpPr/>
          <p:nvPr/>
        </p:nvSpPr>
        <p:spPr>
          <a:xfrm>
            <a:off x="7755793" y="3146880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70056"/>
              <a:gd name="adj6" fmla="val -429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8" name="矩形 17"/>
          <p:cNvSpPr/>
          <p:nvPr/>
        </p:nvSpPr>
        <p:spPr>
          <a:xfrm>
            <a:off x="4283382" y="4944804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标注: 弯曲线形 18"/>
          <p:cNvSpPr/>
          <p:nvPr/>
        </p:nvSpPr>
        <p:spPr>
          <a:xfrm>
            <a:off x="1183081" y="4944803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0" name="标注: 弯曲线形 19"/>
          <p:cNvSpPr/>
          <p:nvPr/>
        </p:nvSpPr>
        <p:spPr>
          <a:xfrm>
            <a:off x="3426420" y="5675198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1" name="矩形 20"/>
          <p:cNvSpPr/>
          <p:nvPr/>
        </p:nvSpPr>
        <p:spPr>
          <a:xfrm>
            <a:off x="4991039" y="4944803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标注: 弯曲线形 21"/>
          <p:cNvSpPr/>
          <p:nvPr/>
        </p:nvSpPr>
        <p:spPr>
          <a:xfrm>
            <a:off x="3409642" y="6074892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  <p:sp>
        <p:nvSpPr>
          <p:cNvPr id="25" name="矩形 24"/>
          <p:cNvSpPr/>
          <p:nvPr/>
        </p:nvSpPr>
        <p:spPr>
          <a:xfrm>
            <a:off x="5964225" y="4588779"/>
            <a:ext cx="5964919" cy="13338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标注: 弯曲线形 25"/>
          <p:cNvSpPr/>
          <p:nvPr/>
        </p:nvSpPr>
        <p:spPr>
          <a:xfrm>
            <a:off x="6048461" y="6062238"/>
            <a:ext cx="4884748" cy="635284"/>
          </a:xfrm>
          <a:prstGeom prst="borderCallout2">
            <a:avLst>
              <a:gd name="adj1" fmla="val 54168"/>
              <a:gd name="adj2" fmla="val 101165"/>
              <a:gd name="adj3" fmla="val 48639"/>
              <a:gd name="adj4" fmla="val 111173"/>
              <a:gd name="adj5" fmla="val -23102"/>
              <a:gd name="adj6" fmla="val 1161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rgbClr val="FF0000"/>
                </a:solidFill>
              </a:rPr>
              <a:t>此区域填写参与作者信息，参与人为院内职工，必须为中文姓名，外籍可填写英文。</a:t>
            </a:r>
            <a:endParaRPr lang="en-US" altLang="zh-CN" sz="1000" dirty="0">
              <a:solidFill>
                <a:srgbClr val="FF0000"/>
              </a:solidFill>
            </a:endParaRPr>
          </a:p>
          <a:p>
            <a:r>
              <a:rPr lang="zh-CN" altLang="en-US" sz="1000" dirty="0">
                <a:solidFill>
                  <a:srgbClr val="FF0000"/>
                </a:solidFill>
              </a:rPr>
              <a:t>作者排名也必须填写，“</a:t>
            </a:r>
            <a:r>
              <a:rPr lang="en-US" altLang="zh-CN" sz="1000" dirty="0">
                <a:solidFill>
                  <a:srgbClr val="FF0000"/>
                </a:solidFill>
              </a:rPr>
              <a:t>0</a:t>
            </a:r>
            <a:r>
              <a:rPr lang="zh-CN" altLang="en-US" sz="1000" dirty="0">
                <a:solidFill>
                  <a:srgbClr val="FF0000"/>
                </a:solidFill>
              </a:rPr>
              <a:t>”表示通讯作者，“</a:t>
            </a:r>
            <a:r>
              <a:rPr lang="en-US" altLang="zh-CN" sz="1000" dirty="0">
                <a:solidFill>
                  <a:srgbClr val="FF0000"/>
                </a:solidFill>
              </a:rPr>
              <a:t>1”</a:t>
            </a:r>
            <a:r>
              <a:rPr lang="zh-CN" altLang="en-US" sz="1000" dirty="0">
                <a:solidFill>
                  <a:srgbClr val="FF0000"/>
                </a:solidFill>
              </a:rPr>
              <a:t>表示第一作者，如此类推。</a:t>
            </a:r>
            <a:endParaRPr lang="en-US" altLang="zh-CN" sz="1000" dirty="0">
              <a:solidFill>
                <a:srgbClr val="FF0000"/>
              </a:solidFill>
            </a:endParaRPr>
          </a:p>
          <a:p>
            <a:r>
              <a:rPr lang="zh-CN" altLang="en-US" sz="1000" dirty="0">
                <a:solidFill>
                  <a:srgbClr val="FF0000"/>
                </a:solidFill>
              </a:rPr>
              <a:t>请保证此信息的正确性！</a:t>
            </a:r>
          </a:p>
        </p:txBody>
      </p:sp>
      <p:sp>
        <p:nvSpPr>
          <p:cNvPr id="30" name="矩形 29"/>
          <p:cNvSpPr/>
          <p:nvPr/>
        </p:nvSpPr>
        <p:spPr>
          <a:xfrm>
            <a:off x="6048461" y="3454352"/>
            <a:ext cx="5813572" cy="7065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标注: 弯曲线形 34"/>
          <p:cNvSpPr/>
          <p:nvPr/>
        </p:nvSpPr>
        <p:spPr>
          <a:xfrm>
            <a:off x="9718817" y="4233084"/>
            <a:ext cx="1933491" cy="228151"/>
          </a:xfrm>
          <a:prstGeom prst="borderCallout2">
            <a:avLst>
              <a:gd name="adj1" fmla="val 54245"/>
              <a:gd name="adj2" fmla="val -3697"/>
              <a:gd name="adj3" fmla="val 46762"/>
              <a:gd name="adj4" fmla="val -26177"/>
              <a:gd name="adj5" fmla="val -21868"/>
              <a:gd name="adj6" fmla="val -44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此处填写全部作者英文名字</a:t>
            </a:r>
          </a:p>
        </p:txBody>
      </p:sp>
    </p:spTree>
    <p:extLst>
      <p:ext uri="{BB962C8B-B14F-4D97-AF65-F5344CB8AC3E}">
        <p14:creationId xmlns:p14="http://schemas.microsoft.com/office/powerpoint/2010/main" val="246011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90" y="1474853"/>
            <a:ext cx="9296488" cy="29969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、成果专利数据管理</a:t>
            </a:r>
            <a:endParaRPr lang="en-US" altLang="zh-CN" dirty="0"/>
          </a:p>
          <a:p>
            <a:r>
              <a:rPr lang="zh-CN" altLang="en-US" dirty="0"/>
              <a:t>点击“科研”栏目，再点击“成果</a:t>
            </a:r>
            <a:r>
              <a:rPr lang="en-US" altLang="zh-CN" dirty="0"/>
              <a:t>/</a:t>
            </a:r>
            <a:r>
              <a:rPr lang="zh-CN" altLang="en-US" dirty="0"/>
              <a:t>专利”进入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1008900" y="4957114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）点击“新增”或者“编辑按钮”，对数据进行补充或修改。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3053593" y="3982967"/>
            <a:ext cx="184557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24734" y="3515024"/>
            <a:ext cx="515340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6593748" y="2812803"/>
            <a:ext cx="1275127" cy="228151"/>
          </a:xfrm>
          <a:prstGeom prst="borderCallout2">
            <a:avLst>
              <a:gd name="adj1" fmla="val 57921"/>
              <a:gd name="adj2" fmla="val -4355"/>
              <a:gd name="adj3" fmla="val 87208"/>
              <a:gd name="adj4" fmla="val -31860"/>
              <a:gd name="adj5" fmla="val 286997"/>
              <a:gd name="adj6" fmla="val -462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1266738" y="3868891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46762"/>
              <a:gd name="adj4" fmla="val 121430"/>
              <a:gd name="adj5" fmla="val 92118"/>
              <a:gd name="adj6" fmla="val 1392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389599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21" y="651457"/>
            <a:ext cx="5959658" cy="48296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23227" y="828522"/>
            <a:ext cx="5040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、成果专利数据数据管理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）新增编辑数据界面，与前面教学栏目所述的一样，按字段提示填写。填写完后，每条数据还必须上传佐证材料。</a:t>
            </a:r>
            <a:endParaRPr lang="en-US" altLang="zh-CN" dirty="0"/>
          </a:p>
          <a:p>
            <a:r>
              <a:rPr lang="zh-CN" altLang="en-US" dirty="0"/>
              <a:t>下面是上传佐证材料流程：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点击“保存”按钮保存刚刚添加编辑的数据</a:t>
            </a:r>
            <a:endParaRPr lang="en-US" altLang="zh-CN" dirty="0"/>
          </a:p>
          <a:p>
            <a:r>
              <a:rPr lang="zh-CN" altLang="en-US" dirty="0"/>
              <a:t>② 点击上传附件，如右面图片流程操作。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）务必填写涉及到的参与人。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专利数据的备注栏目填写“法律状态”是否授权。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b="46178"/>
          <a:stretch/>
        </p:blipFill>
        <p:spPr>
          <a:xfrm>
            <a:off x="689003" y="4472539"/>
            <a:ext cx="5040679" cy="20171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241247" y="917770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9499703" y="6896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6" name="矩形 15"/>
          <p:cNvSpPr/>
          <p:nvPr/>
        </p:nvSpPr>
        <p:spPr>
          <a:xfrm>
            <a:off x="6120125" y="3189461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标注: 弯曲线形 16"/>
          <p:cNvSpPr/>
          <p:nvPr/>
        </p:nvSpPr>
        <p:spPr>
          <a:xfrm>
            <a:off x="7530428" y="3273351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11225"/>
              <a:gd name="adj6" fmla="val -383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8" name="矩形 17"/>
          <p:cNvSpPr/>
          <p:nvPr/>
        </p:nvSpPr>
        <p:spPr>
          <a:xfrm>
            <a:off x="4283382" y="4693134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标注: 弯曲线形 18"/>
          <p:cNvSpPr/>
          <p:nvPr/>
        </p:nvSpPr>
        <p:spPr>
          <a:xfrm>
            <a:off x="1183081" y="4693133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0" name="标注: 弯曲线形 19"/>
          <p:cNvSpPr/>
          <p:nvPr/>
        </p:nvSpPr>
        <p:spPr>
          <a:xfrm>
            <a:off x="3426420" y="5423528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1" name="矩形 20"/>
          <p:cNvSpPr/>
          <p:nvPr/>
        </p:nvSpPr>
        <p:spPr>
          <a:xfrm>
            <a:off x="4991039" y="4693133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标注: 弯曲线形 21"/>
          <p:cNvSpPr/>
          <p:nvPr/>
        </p:nvSpPr>
        <p:spPr>
          <a:xfrm>
            <a:off x="3409642" y="5823222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  <p:sp>
        <p:nvSpPr>
          <p:cNvPr id="25" name="矩形 24"/>
          <p:cNvSpPr/>
          <p:nvPr/>
        </p:nvSpPr>
        <p:spPr>
          <a:xfrm>
            <a:off x="5965275" y="3805614"/>
            <a:ext cx="5964919" cy="1617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标注: 弯曲线形 25"/>
          <p:cNvSpPr/>
          <p:nvPr/>
        </p:nvSpPr>
        <p:spPr>
          <a:xfrm>
            <a:off x="6778305" y="5604395"/>
            <a:ext cx="2721398" cy="375388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6702"/>
              <a:gd name="adj6" fmla="val 1230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此区域填写参与人信息，参与人为院内职工，必须为中文姓名，外籍可填写英文。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358855" y="2499919"/>
            <a:ext cx="5033396" cy="6501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5662569" y="2936147"/>
            <a:ext cx="637563" cy="25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54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99920" y="1619075"/>
            <a:ext cx="817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请</a:t>
            </a:r>
            <a:r>
              <a:rPr lang="zh-CN" altLang="en-US" dirty="0" smtClean="0"/>
              <a:t>在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日前</a:t>
            </a:r>
            <a:r>
              <a:rPr lang="zh-CN" altLang="en-US" dirty="0"/>
              <a:t>把个人数据补充</a:t>
            </a:r>
            <a:r>
              <a:rPr lang="zh-CN" altLang="en-US" dirty="0" smtClean="0"/>
              <a:t>完整，逾期</a:t>
            </a:r>
            <a:r>
              <a:rPr lang="zh-CN" altLang="en-US" dirty="0"/>
              <a:t>系统将关闭不再接送</a:t>
            </a:r>
            <a:r>
              <a:rPr lang="zh-CN" altLang="en-US" dirty="0" smtClean="0"/>
              <a:t>报送。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89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9234" y="290895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系统登陆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267" y="231683"/>
            <a:ext cx="2793829" cy="24555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9233" y="697453"/>
            <a:ext cx="8011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登陆地址：</a:t>
            </a:r>
            <a:r>
              <a:rPr lang="en-US" altLang="zh-CN" dirty="0">
                <a:hlinkClick r:id="rId3"/>
              </a:rPr>
              <a:t>http://202.116.102.96/yxy/login.jsp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建议使用</a:t>
            </a:r>
            <a:r>
              <a:rPr lang="en-US" altLang="zh-CN" dirty="0"/>
              <a:t>Google</a:t>
            </a:r>
            <a:r>
              <a:rPr lang="zh-CN" altLang="en-US" dirty="0"/>
              <a:t>浏览器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默认账号：工号</a:t>
            </a:r>
            <a:r>
              <a:rPr lang="en-US" altLang="zh-CN" dirty="0"/>
              <a:t>(</a:t>
            </a:r>
            <a:r>
              <a:rPr lang="zh-CN" altLang="en-US" dirty="0"/>
              <a:t>六位数字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默认密码：手机号码后六位（登录后请及时更改）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注意：本系统只能在</a:t>
            </a:r>
            <a:r>
              <a:rPr lang="zh-CN" altLang="en-US" b="1" dirty="0">
                <a:solidFill>
                  <a:srgbClr val="FF0000"/>
                </a:solidFill>
              </a:rPr>
              <a:t>校内访问</a:t>
            </a:r>
            <a:r>
              <a:rPr lang="zh-CN" altLang="en-US" dirty="0">
                <a:solidFill>
                  <a:srgbClr val="FF0000"/>
                </a:solidFill>
              </a:rPr>
              <a:t>，如需要在校外访问可使用</a:t>
            </a:r>
            <a:r>
              <a:rPr lang="en-US" altLang="zh-CN" dirty="0">
                <a:solidFill>
                  <a:srgbClr val="FF0000"/>
                </a:solidFill>
              </a:rPr>
              <a:t>VPN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VPN</a:t>
            </a:r>
            <a:r>
              <a:rPr lang="zh-CN" altLang="en-US" dirty="0">
                <a:solidFill>
                  <a:srgbClr val="FF0000"/>
                </a:solidFill>
              </a:rPr>
              <a:t>使用说明：</a:t>
            </a:r>
            <a:r>
              <a:rPr lang="en-US" altLang="zh-CN" dirty="0">
                <a:solidFill>
                  <a:srgbClr val="FF0000"/>
                </a:solidFill>
                <a:hlinkClick r:id="rId4"/>
              </a:rPr>
              <a:t>http://inc.sysu.edu.cn/service/vpn-ssl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7303" y="5607938"/>
            <a:ext cx="1036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填报奖励数据包括：</a:t>
            </a:r>
          </a:p>
          <a:p>
            <a:r>
              <a:rPr lang="en-US" altLang="zh-CN" dirty="0"/>
              <a:t>1</a:t>
            </a:r>
            <a:r>
              <a:rPr lang="zh-CN" altLang="zh-CN" dirty="0"/>
              <a:t>、本科及研究生教学奖励数据包括教学论文、教材、教学改革项目、教学成果和其他教学奖励。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zh-CN" dirty="0"/>
              <a:t>、科研奖励数据包括中标基金项目、成果专利、</a:t>
            </a:r>
            <a:r>
              <a:rPr lang="en-US" altLang="zh-CN" dirty="0"/>
              <a:t>SCI</a:t>
            </a:r>
            <a:r>
              <a:rPr lang="zh-CN" altLang="zh-CN" dirty="0"/>
              <a:t>及国内论文。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9234" y="2381421"/>
            <a:ext cx="653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登陆后请首先完善自己的个人信息</a:t>
            </a:r>
            <a:r>
              <a:rPr lang="zh-CN" altLang="zh-CN" b="1" dirty="0"/>
              <a:t>：</a:t>
            </a:r>
          </a:p>
          <a:p>
            <a:r>
              <a:rPr lang="zh-CN" altLang="en-US" dirty="0"/>
              <a:t>点击档案栏目</a:t>
            </a:r>
            <a:r>
              <a:rPr lang="en-US" altLang="zh-CN" dirty="0"/>
              <a:t>——</a:t>
            </a:r>
            <a:r>
              <a:rPr lang="zh-CN" altLang="en-US" dirty="0"/>
              <a:t>编辑资料，完善本人信息。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33" y="3176030"/>
            <a:ext cx="8324278" cy="23130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053431" y="3112316"/>
            <a:ext cx="411061" cy="268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注: 弯曲线形 4"/>
          <p:cNvSpPr/>
          <p:nvPr/>
        </p:nvSpPr>
        <p:spPr>
          <a:xfrm>
            <a:off x="9339842" y="2904630"/>
            <a:ext cx="1826254" cy="4153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920"/>
              <a:gd name="adj6" fmla="val -4549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/>
              <a:t>点击系统配置</a:t>
            </a:r>
            <a:r>
              <a:rPr lang="en-US" altLang="zh-CN" sz="1000" dirty="0"/>
              <a:t>——</a:t>
            </a:r>
            <a:r>
              <a:rPr lang="zh-CN" altLang="en-US" sz="1000" dirty="0"/>
              <a:t>更改密码</a:t>
            </a:r>
            <a:endParaRPr lang="en-US" altLang="zh-CN" sz="1000" dirty="0"/>
          </a:p>
          <a:p>
            <a:pPr algn="ctr"/>
            <a:r>
              <a:rPr lang="zh-CN" altLang="en-US" sz="1000" dirty="0"/>
              <a:t>可以更改自己的密码</a:t>
            </a:r>
          </a:p>
        </p:txBody>
      </p:sp>
    </p:spTree>
    <p:extLst>
      <p:ext uri="{BB962C8B-B14F-4D97-AF65-F5344CB8AC3E}">
        <p14:creationId xmlns:p14="http://schemas.microsoft.com/office/powerpoint/2010/main" val="295125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1787" y="855677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27" y="2018625"/>
            <a:ext cx="10167094" cy="4037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4327" y="1437151"/>
            <a:ext cx="646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、进入系统后点击“教学”栏目，再点击“研究工作”栏目</a:t>
            </a:r>
          </a:p>
        </p:txBody>
      </p:sp>
    </p:spTree>
    <p:extLst>
      <p:ext uri="{BB962C8B-B14F-4D97-AF65-F5344CB8AC3E}">
        <p14:creationId xmlns:p14="http://schemas.microsoft.com/office/powerpoint/2010/main" val="238297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1787" y="855677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87" y="2295624"/>
            <a:ext cx="10459559" cy="23468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4327" y="1437151"/>
            <a:ext cx="603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、本科、研究生教学工作奖励数据主要涉及以下小项：</a:t>
            </a:r>
            <a:endParaRPr lang="en-US" altLang="zh-CN" dirty="0"/>
          </a:p>
          <a:p>
            <a:r>
              <a:rPr lang="zh-CN" altLang="en-US" dirty="0"/>
              <a:t>     教学论文、教材、教学改革项目、教学成果和教学奖励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4327" y="5066766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、点击“新增”或者“编辑按钮”，对数据进行补充或修改。</a:t>
            </a:r>
          </a:p>
        </p:txBody>
      </p:sp>
      <p:sp>
        <p:nvSpPr>
          <p:cNvPr id="3" name="矩形 2"/>
          <p:cNvSpPr/>
          <p:nvPr/>
        </p:nvSpPr>
        <p:spPr>
          <a:xfrm>
            <a:off x="2902591" y="4382423"/>
            <a:ext cx="268448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62568" y="3602247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标注: 弯曲线形 9"/>
          <p:cNvSpPr/>
          <p:nvPr/>
        </p:nvSpPr>
        <p:spPr>
          <a:xfrm>
            <a:off x="3900881" y="3518394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2118"/>
              <a:gd name="adj6" fmla="val 1339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新增数据按钮</a:t>
            </a:r>
          </a:p>
        </p:txBody>
      </p:sp>
      <p:sp>
        <p:nvSpPr>
          <p:cNvPr id="11" name="标注: 弯曲线形 10"/>
          <p:cNvSpPr/>
          <p:nvPr/>
        </p:nvSpPr>
        <p:spPr>
          <a:xfrm>
            <a:off x="1199626" y="467101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14902"/>
              <a:gd name="adj6" fmla="val 137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编辑数据按钮</a:t>
            </a:r>
          </a:p>
        </p:txBody>
      </p:sp>
    </p:spTree>
    <p:extLst>
      <p:ext uri="{BB962C8B-B14F-4D97-AF65-F5344CB8AC3E}">
        <p14:creationId xmlns:p14="http://schemas.microsoft.com/office/powerpoint/2010/main" val="127575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7" y="3051109"/>
            <a:ext cx="5040679" cy="374773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1727" y="458269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65274" y="913372"/>
            <a:ext cx="54697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、新增编辑界面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）按字段提示填写相应数据。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填写完的数据必须点击保存按钮</a:t>
            </a:r>
            <a:r>
              <a:rPr lang="zh-CN" altLang="en-US" dirty="0"/>
              <a:t>（不是新增）。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）填写完后，每条数据还必须上传佐证材料。</a:t>
            </a:r>
            <a:endParaRPr lang="en-US" altLang="zh-CN" dirty="0"/>
          </a:p>
          <a:p>
            <a:r>
              <a:rPr lang="zh-CN" altLang="en-US" dirty="0"/>
              <a:t>     上传佐证材料流程：</a:t>
            </a:r>
            <a:endParaRPr lang="en-US" altLang="zh-CN" dirty="0"/>
          </a:p>
          <a:p>
            <a:r>
              <a:rPr lang="zh-CN" altLang="en-US" dirty="0"/>
              <a:t>① 点击“保存”按钮保存刚刚添加或编辑的数据</a:t>
            </a:r>
            <a:endParaRPr lang="en-US" altLang="zh-CN" dirty="0"/>
          </a:p>
          <a:p>
            <a:r>
              <a:rPr lang="zh-CN" altLang="en-US" dirty="0"/>
              <a:t>② 点击上传附件，如图片流程操作。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0" y="335559"/>
            <a:ext cx="6060412" cy="6383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115412" y="598988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标注: 弯曲线形 12"/>
          <p:cNvSpPr/>
          <p:nvPr/>
        </p:nvSpPr>
        <p:spPr>
          <a:xfrm>
            <a:off x="9303391" y="370837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95794"/>
              <a:gd name="adj6" fmla="val 137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点击“保存”</a:t>
            </a:r>
          </a:p>
        </p:txBody>
      </p:sp>
      <p:sp>
        <p:nvSpPr>
          <p:cNvPr id="14" name="矩形 13"/>
          <p:cNvSpPr/>
          <p:nvPr/>
        </p:nvSpPr>
        <p:spPr>
          <a:xfrm>
            <a:off x="6149129" y="2667698"/>
            <a:ext cx="889234" cy="1677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注: 弯曲线形 14"/>
          <p:cNvSpPr/>
          <p:nvPr/>
        </p:nvSpPr>
        <p:spPr>
          <a:xfrm>
            <a:off x="7642549" y="2667698"/>
            <a:ext cx="1275127" cy="228151"/>
          </a:xfrm>
          <a:prstGeom prst="borderCallout2">
            <a:avLst>
              <a:gd name="adj1" fmla="val 54245"/>
              <a:gd name="adj2" fmla="val -3697"/>
              <a:gd name="adj3" fmla="val 43085"/>
              <a:gd name="adj4" fmla="val -19360"/>
              <a:gd name="adj5" fmla="val 44317"/>
              <a:gd name="adj6" fmla="val -449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点击“上传附件”</a:t>
            </a:r>
          </a:p>
        </p:txBody>
      </p:sp>
      <p:sp>
        <p:nvSpPr>
          <p:cNvPr id="17" name="矩形 16"/>
          <p:cNvSpPr/>
          <p:nvPr/>
        </p:nvSpPr>
        <p:spPr>
          <a:xfrm>
            <a:off x="4186106" y="3271705"/>
            <a:ext cx="654342" cy="1731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标注: 弯曲线形 19"/>
          <p:cNvSpPr/>
          <p:nvPr/>
        </p:nvSpPr>
        <p:spPr>
          <a:xfrm>
            <a:off x="1085805" y="3271704"/>
            <a:ext cx="2458467" cy="228151"/>
          </a:xfrm>
          <a:prstGeom prst="borderCallout2">
            <a:avLst>
              <a:gd name="adj1" fmla="val 54245"/>
              <a:gd name="adj2" fmla="val 104198"/>
              <a:gd name="adj3" fmla="val 17346"/>
              <a:gd name="adj4" fmla="val 110245"/>
              <a:gd name="adj5" fmla="val 18578"/>
              <a:gd name="adj6" fmla="val 122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点击“选择文件”，可以选择多个</a:t>
            </a:r>
          </a:p>
        </p:txBody>
      </p:sp>
      <p:sp>
        <p:nvSpPr>
          <p:cNvPr id="22" name="标注: 弯曲线形 21"/>
          <p:cNvSpPr/>
          <p:nvPr/>
        </p:nvSpPr>
        <p:spPr>
          <a:xfrm>
            <a:off x="3329144" y="4002099"/>
            <a:ext cx="127512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231454"/>
              <a:gd name="adj6" fmla="val 132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 点击“开始上传”</a:t>
            </a:r>
          </a:p>
        </p:txBody>
      </p:sp>
      <p:sp>
        <p:nvSpPr>
          <p:cNvPr id="23" name="矩形 22"/>
          <p:cNvSpPr/>
          <p:nvPr/>
        </p:nvSpPr>
        <p:spPr>
          <a:xfrm>
            <a:off x="4893763" y="3271704"/>
            <a:ext cx="483580" cy="173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标注: 弯曲线形 23"/>
          <p:cNvSpPr/>
          <p:nvPr/>
        </p:nvSpPr>
        <p:spPr>
          <a:xfrm>
            <a:off x="3312366" y="4401793"/>
            <a:ext cx="1659007" cy="228151"/>
          </a:xfrm>
          <a:prstGeom prst="borderCallout2">
            <a:avLst>
              <a:gd name="adj1" fmla="val 50568"/>
              <a:gd name="adj2" fmla="val 102882"/>
              <a:gd name="adj3" fmla="val 50439"/>
              <a:gd name="adj4" fmla="val 118798"/>
              <a:gd name="adj5" fmla="val -543993"/>
              <a:gd name="adj6" fmla="val 135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⑤点击“关闭”，完成</a:t>
            </a:r>
          </a:p>
        </p:txBody>
      </p:sp>
    </p:spTree>
    <p:extLst>
      <p:ext uri="{BB962C8B-B14F-4D97-AF65-F5344CB8AC3E}">
        <p14:creationId xmlns:p14="http://schemas.microsoft.com/office/powerpoint/2010/main" val="396937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549" y="700371"/>
            <a:ext cx="691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5549" y="1206986"/>
            <a:ext cx="52154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zh-CN" altLang="en-US" dirty="0"/>
              <a:t>、新增编辑界面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）关于“所有作者信息”（参与人）的填写说明</a:t>
            </a:r>
            <a:endParaRPr lang="en-US" altLang="zh-CN" dirty="0"/>
          </a:p>
          <a:p>
            <a:r>
              <a:rPr lang="zh-CN" altLang="en-US" dirty="0"/>
              <a:t>某些项目、论文都会涉及到参与人，请填写数据时认真填写。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①点击“</a:t>
            </a:r>
            <a:r>
              <a:rPr lang="en-US" altLang="zh-CN" dirty="0">
                <a:solidFill>
                  <a:srgbClr val="FF0000"/>
                </a:solidFill>
              </a:rPr>
              <a:t>+</a:t>
            </a:r>
            <a:r>
              <a:rPr lang="zh-CN" altLang="en-US" dirty="0">
                <a:solidFill>
                  <a:srgbClr val="FF0000"/>
                </a:solidFill>
              </a:rPr>
              <a:t>”为“新增”参与人，点击“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zh-CN" altLang="en-US" dirty="0">
                <a:solidFill>
                  <a:srgbClr val="FF0000"/>
                </a:solidFill>
              </a:rPr>
              <a:t>”为删除参与人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② 选择参与人分类</a:t>
            </a:r>
          </a:p>
          <a:p>
            <a:r>
              <a:rPr lang="zh-CN" altLang="en-US" dirty="0"/>
              <a:t>分类有“院内老师”、“院内学生”、“院外其他”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③ 输入中文参与人姓名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④如没有同名同姓的职工，可以不输入工号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选择“院内老师”分类，填写参与人姓名会自动识别工号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⑤输入参与人在此项目的排名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22" y="1206986"/>
            <a:ext cx="6363713" cy="24254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12" y="4318059"/>
            <a:ext cx="6333535" cy="24151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31522" y="3343837"/>
            <a:ext cx="620785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标注: 弯曲线形 8"/>
          <p:cNvSpPr/>
          <p:nvPr/>
        </p:nvSpPr>
        <p:spPr>
          <a:xfrm>
            <a:off x="7392048" y="3632433"/>
            <a:ext cx="3663445" cy="228151"/>
          </a:xfrm>
          <a:prstGeom prst="borderCallout2">
            <a:avLst>
              <a:gd name="adj1" fmla="val 50568"/>
              <a:gd name="adj2" fmla="val -407"/>
              <a:gd name="adj3" fmla="val -34130"/>
              <a:gd name="adj4" fmla="val -16071"/>
              <a:gd name="adj5" fmla="val -32899"/>
              <a:gd name="adj6" fmla="val -271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 点击“</a:t>
            </a:r>
            <a:r>
              <a:rPr lang="en-US" altLang="zh-CN" sz="1000" dirty="0">
                <a:solidFill>
                  <a:srgbClr val="FF0000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”为“新增”参与人，点击“</a:t>
            </a:r>
            <a:r>
              <a:rPr lang="en-US" altLang="zh-CN" sz="1000" dirty="0">
                <a:solidFill>
                  <a:srgbClr val="FF0000"/>
                </a:solidFill>
              </a:rPr>
              <a:t>-</a:t>
            </a:r>
            <a:r>
              <a:rPr lang="zh-CN" altLang="en-US" sz="1000" dirty="0">
                <a:solidFill>
                  <a:srgbClr val="FF0000"/>
                </a:solidFill>
              </a:rPr>
              <a:t>”为删除参与人</a:t>
            </a:r>
          </a:p>
        </p:txBody>
      </p:sp>
      <p:sp>
        <p:nvSpPr>
          <p:cNvPr id="10" name="矩形 9"/>
          <p:cNvSpPr/>
          <p:nvPr/>
        </p:nvSpPr>
        <p:spPr>
          <a:xfrm>
            <a:off x="5731521" y="1682817"/>
            <a:ext cx="1399121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标注: 弯曲线形 10"/>
          <p:cNvSpPr/>
          <p:nvPr/>
        </p:nvSpPr>
        <p:spPr>
          <a:xfrm>
            <a:off x="7130642" y="403578"/>
            <a:ext cx="1298947" cy="228151"/>
          </a:xfrm>
          <a:prstGeom prst="borderCallout2">
            <a:avLst>
              <a:gd name="adj1" fmla="val 50568"/>
              <a:gd name="adj2" fmla="val -407"/>
              <a:gd name="adj3" fmla="val 116625"/>
              <a:gd name="adj4" fmla="val -23867"/>
              <a:gd name="adj5" fmla="val 559090"/>
              <a:gd name="adj6" fmla="val -336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② 选择参与人分类</a:t>
            </a:r>
          </a:p>
        </p:txBody>
      </p:sp>
      <p:sp>
        <p:nvSpPr>
          <p:cNvPr id="12" name="标注: 弯曲线形 11"/>
          <p:cNvSpPr/>
          <p:nvPr/>
        </p:nvSpPr>
        <p:spPr>
          <a:xfrm>
            <a:off x="8023396" y="746390"/>
            <a:ext cx="1573610" cy="228151"/>
          </a:xfrm>
          <a:prstGeom prst="borderCallout2">
            <a:avLst>
              <a:gd name="adj1" fmla="val 50568"/>
              <a:gd name="adj2" fmla="val -407"/>
              <a:gd name="adj3" fmla="val 116625"/>
              <a:gd name="adj4" fmla="val -23867"/>
              <a:gd name="adj5" fmla="val 382597"/>
              <a:gd name="adj6" fmla="val -390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③ 输入中文参与人姓名</a:t>
            </a:r>
          </a:p>
        </p:txBody>
      </p:sp>
      <p:sp>
        <p:nvSpPr>
          <p:cNvPr id="13" name="矩形 12"/>
          <p:cNvSpPr/>
          <p:nvPr/>
        </p:nvSpPr>
        <p:spPr>
          <a:xfrm>
            <a:off x="7191206" y="1662669"/>
            <a:ext cx="1238383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标注: 弯曲线形 13"/>
          <p:cNvSpPr/>
          <p:nvPr/>
        </p:nvSpPr>
        <p:spPr>
          <a:xfrm>
            <a:off x="10157001" y="580797"/>
            <a:ext cx="1482371" cy="397452"/>
          </a:xfrm>
          <a:prstGeom prst="borderCallout2">
            <a:avLst>
              <a:gd name="adj1" fmla="val 50568"/>
              <a:gd name="adj2" fmla="val -407"/>
              <a:gd name="adj3" fmla="val 116625"/>
              <a:gd name="adj4" fmla="val -23867"/>
              <a:gd name="adj5" fmla="val 266182"/>
              <a:gd name="adj6" fmla="val -44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④如没有同名同姓的职工，可以不输入工号</a:t>
            </a:r>
          </a:p>
        </p:txBody>
      </p:sp>
      <p:sp>
        <p:nvSpPr>
          <p:cNvPr id="17" name="矩形 16"/>
          <p:cNvSpPr/>
          <p:nvPr/>
        </p:nvSpPr>
        <p:spPr>
          <a:xfrm>
            <a:off x="8499808" y="1671144"/>
            <a:ext cx="1327856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标注: 弯曲线形 17"/>
          <p:cNvSpPr/>
          <p:nvPr/>
        </p:nvSpPr>
        <p:spPr>
          <a:xfrm>
            <a:off x="10490287" y="2195671"/>
            <a:ext cx="1149085" cy="397452"/>
          </a:xfrm>
          <a:prstGeom prst="borderCallout2">
            <a:avLst>
              <a:gd name="adj1" fmla="val 50568"/>
              <a:gd name="adj2" fmla="val -407"/>
              <a:gd name="adj3" fmla="val -29585"/>
              <a:gd name="adj4" fmla="val -14067"/>
              <a:gd name="adj5" fmla="val -64940"/>
              <a:gd name="adj6" fmla="val -20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⑤参与人在此项目的排名</a:t>
            </a:r>
          </a:p>
        </p:txBody>
      </p:sp>
      <p:sp>
        <p:nvSpPr>
          <p:cNvPr id="19" name="矩形 18"/>
          <p:cNvSpPr/>
          <p:nvPr/>
        </p:nvSpPr>
        <p:spPr>
          <a:xfrm>
            <a:off x="9888228" y="1646555"/>
            <a:ext cx="1327856" cy="288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" name="连接符: 肘形 20"/>
          <p:cNvCxnSpPr>
            <a:cxnSpLocks/>
          </p:cNvCxnSpPr>
          <p:nvPr/>
        </p:nvCxnSpPr>
        <p:spPr>
          <a:xfrm rot="16200000" flipH="1">
            <a:off x="11218831" y="3799086"/>
            <a:ext cx="719965" cy="4102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5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27272" y="383689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一、本科、研究生教学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7272" y="879815"/>
            <a:ext cx="9909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r>
              <a:rPr lang="zh-CN" altLang="en-US" dirty="0"/>
              <a:t>、注意事项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zh-CN" altLang="zh-CN" dirty="0"/>
              <a:t>同一年度内，同一项目内容只提供最高级别的相关材料；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）提供的数据信息，都必须上传</a:t>
            </a:r>
            <a:r>
              <a:rPr lang="zh-CN" altLang="zh-CN" dirty="0"/>
              <a:t>所列项目的佐证材料电子版；</a:t>
            </a:r>
          </a:p>
          <a:p>
            <a:r>
              <a:rPr lang="en-US" altLang="zh-CN" dirty="0"/>
              <a:t>*</a:t>
            </a:r>
            <a:r>
              <a:rPr lang="zh-CN" altLang="zh-CN" dirty="0"/>
              <a:t>特别提醒：提交获奖项目时请</a:t>
            </a:r>
            <a:r>
              <a:rPr lang="zh-CN" altLang="en-US" dirty="0"/>
              <a:t>上传</a:t>
            </a:r>
            <a:r>
              <a:rPr lang="zh-CN" altLang="zh-CN" dirty="0"/>
              <a:t>奖励证书</a:t>
            </a:r>
            <a:r>
              <a:rPr lang="zh-CN" altLang="en-US" dirty="0"/>
              <a:t>图片附件</a:t>
            </a:r>
            <a:r>
              <a:rPr lang="zh-CN" altLang="zh-CN" dirty="0"/>
              <a:t>，</a:t>
            </a:r>
            <a:r>
              <a:rPr lang="zh-CN" altLang="zh-CN" dirty="0">
                <a:solidFill>
                  <a:srgbClr val="FF0000"/>
                </a:solidFill>
              </a:rPr>
              <a:t>国家规划教材须提供一本正式出版的书籍教材交</a:t>
            </a:r>
            <a:r>
              <a:rPr lang="zh-CN" altLang="en-US" dirty="0">
                <a:solidFill>
                  <a:srgbClr val="FF0000"/>
                </a:solidFill>
              </a:rPr>
              <a:t>本科工作室或</a:t>
            </a:r>
            <a:r>
              <a:rPr lang="zh-CN" altLang="zh-CN" dirty="0">
                <a:solidFill>
                  <a:srgbClr val="FF0000"/>
                </a:solidFill>
              </a:rPr>
              <a:t>研究生教育工作室存档</a:t>
            </a:r>
            <a:r>
              <a:rPr lang="zh-CN" altLang="zh-CN" dirty="0"/>
              <a:t>；其它教材请</a:t>
            </a:r>
            <a:r>
              <a:rPr lang="zh-CN" altLang="en-US" dirty="0"/>
              <a:t>上传</a:t>
            </a:r>
            <a:r>
              <a:rPr lang="zh-CN" altLang="zh-CN" dirty="0"/>
              <a:t>封面、扉页、出版信息页以供核对。</a:t>
            </a:r>
          </a:p>
          <a:p>
            <a:endParaRPr lang="zh-CN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958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61" y="1645945"/>
            <a:ext cx="9418028" cy="27608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、提交科研奖励材料涉及的项目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）点击“科研”栏目进入相应页面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962831" y="4739000"/>
            <a:ext cx="2643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）涉及的栏目有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① 国内论文发表情况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② 国外</a:t>
            </a:r>
            <a:r>
              <a:rPr lang="en-US" altLang="zh-CN" dirty="0">
                <a:solidFill>
                  <a:schemeClr val="accent2"/>
                </a:solidFill>
              </a:rPr>
              <a:t>SCI</a:t>
            </a:r>
            <a:r>
              <a:rPr lang="zh-CN" altLang="en-US" dirty="0">
                <a:solidFill>
                  <a:schemeClr val="accent2"/>
                </a:solidFill>
              </a:rPr>
              <a:t>论文发表情况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③ 中标基金项目情况 </a:t>
            </a:r>
            <a:endParaRPr lang="en-US" altLang="zh-CN" dirty="0"/>
          </a:p>
          <a:p>
            <a:r>
              <a:rPr lang="zh-CN" altLang="en-US" dirty="0"/>
              <a:t>④ 获成果奖励项目情况</a:t>
            </a:r>
            <a:endParaRPr lang="en-US" altLang="zh-CN" dirty="0"/>
          </a:p>
          <a:p>
            <a:r>
              <a:rPr lang="zh-CN" altLang="en-US" dirty="0"/>
              <a:t>⑤ 专利情况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887654" y="2776757"/>
            <a:ext cx="1491497" cy="3942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标注: 弯曲线形 13"/>
          <p:cNvSpPr/>
          <p:nvPr/>
        </p:nvSpPr>
        <p:spPr>
          <a:xfrm>
            <a:off x="5420636" y="4996057"/>
            <a:ext cx="3663445" cy="228151"/>
          </a:xfrm>
          <a:prstGeom prst="borderCallout2">
            <a:avLst>
              <a:gd name="adj1" fmla="val 50568"/>
              <a:gd name="adj2" fmla="val -407"/>
              <a:gd name="adj3" fmla="val -34130"/>
              <a:gd name="adj4" fmla="val -16071"/>
              <a:gd name="adj5" fmla="val -786673"/>
              <a:gd name="adj6" fmla="val -338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①国内论文发表情况    ② 国外</a:t>
            </a:r>
            <a:r>
              <a:rPr lang="en-US" altLang="zh-CN" sz="1000" dirty="0">
                <a:solidFill>
                  <a:srgbClr val="FF0000"/>
                </a:solidFill>
              </a:rPr>
              <a:t>SCI</a:t>
            </a:r>
            <a:r>
              <a:rPr lang="zh-CN" altLang="en-US" sz="1000" dirty="0">
                <a:solidFill>
                  <a:srgbClr val="FF0000"/>
                </a:solidFill>
              </a:rPr>
              <a:t>论文发表情况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2831" y="4591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二、科研</a:t>
            </a:r>
            <a:r>
              <a:rPr lang="zh-CN" altLang="zh-CN" b="1" dirty="0"/>
              <a:t>工作奖励材料报送</a:t>
            </a:r>
            <a:r>
              <a:rPr lang="zh-CN" altLang="en-US" b="1" dirty="0"/>
              <a:t>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62831" y="828522"/>
            <a:ext cx="865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、提交科研奖励材料涉及的项目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962831" y="1421726"/>
            <a:ext cx="2643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）涉及的栏目有</a:t>
            </a:r>
            <a:endParaRPr lang="en-US" altLang="zh-CN" dirty="0"/>
          </a:p>
          <a:p>
            <a:r>
              <a:rPr lang="zh-CN" altLang="en-US" dirty="0"/>
              <a:t>① 国内论文发表情况</a:t>
            </a:r>
            <a:endParaRPr lang="en-US" altLang="zh-CN" dirty="0"/>
          </a:p>
          <a:p>
            <a:r>
              <a:rPr lang="zh-CN" altLang="en-US" dirty="0"/>
              <a:t>② 国外</a:t>
            </a:r>
            <a:r>
              <a:rPr lang="en-US" altLang="zh-CN" dirty="0"/>
              <a:t>SCI</a:t>
            </a:r>
            <a:r>
              <a:rPr lang="zh-CN" altLang="en-US" dirty="0"/>
              <a:t>论文发表情况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③ 中标基金项目情况 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④ 获成果奖励项目情况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⑤ 专利情况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52" y="1421726"/>
            <a:ext cx="8040109" cy="2245261"/>
          </a:xfrm>
          <a:prstGeom prst="rect">
            <a:avLst/>
          </a:prstGeom>
        </p:spPr>
      </p:pic>
      <p:sp>
        <p:nvSpPr>
          <p:cNvPr id="7" name="标注: 弯曲线形 6"/>
          <p:cNvSpPr/>
          <p:nvPr/>
        </p:nvSpPr>
        <p:spPr>
          <a:xfrm>
            <a:off x="6038249" y="2141436"/>
            <a:ext cx="1475114" cy="228151"/>
          </a:xfrm>
          <a:prstGeom prst="borderCallout2">
            <a:avLst>
              <a:gd name="adj1" fmla="val 50568"/>
              <a:gd name="adj2" fmla="val -407"/>
              <a:gd name="adj3" fmla="val 112948"/>
              <a:gd name="adj4" fmla="val -39957"/>
              <a:gd name="adj5" fmla="val 290672"/>
              <a:gd name="adj6" fmla="val -90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rgbClr val="FF0000"/>
                </a:solidFill>
              </a:rPr>
              <a:t>③ 中标基金项目情况 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73" y="4021887"/>
            <a:ext cx="7938388" cy="25718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05702" y="4938702"/>
            <a:ext cx="1491497" cy="3942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标注: 弯曲线形 9"/>
          <p:cNvSpPr/>
          <p:nvPr/>
        </p:nvSpPr>
        <p:spPr>
          <a:xfrm>
            <a:off x="7719217" y="4721500"/>
            <a:ext cx="1797329" cy="345450"/>
          </a:xfrm>
          <a:prstGeom prst="borderCallout2">
            <a:avLst>
              <a:gd name="adj1" fmla="val 54245"/>
              <a:gd name="adj2" fmla="val -4957"/>
              <a:gd name="adj3" fmla="val 61471"/>
              <a:gd name="adj4" fmla="val -33133"/>
              <a:gd name="adj5" fmla="val 132563"/>
              <a:gd name="adj6" fmla="val -493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solidFill>
                  <a:srgbClr val="FF0000"/>
                </a:solidFill>
              </a:rPr>
              <a:t>④ 获成果奖励项目情况</a:t>
            </a:r>
            <a:endParaRPr lang="en-US" altLang="zh-CN" sz="1000" dirty="0">
              <a:solidFill>
                <a:srgbClr val="FF0000"/>
              </a:solidFill>
            </a:endParaRPr>
          </a:p>
          <a:p>
            <a:r>
              <a:rPr lang="zh-CN" altLang="en-US" sz="1000" dirty="0">
                <a:solidFill>
                  <a:srgbClr val="FF0000"/>
                </a:solidFill>
              </a:rPr>
              <a:t>⑤ 专利情况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1389</Words>
  <Application>Microsoft Office PowerPoint</Application>
  <PresentationFormat>宽屏</PresentationFormat>
  <Paragraphs>141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方正兰亭粗黑简体</vt:lpstr>
      <vt:lpstr>方正兰亭黑简体</vt:lpstr>
      <vt:lpstr>Arial</vt:lpstr>
      <vt:lpstr>Office 主题​​</vt:lpstr>
      <vt:lpstr>中山医学院大数据信息系统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deman</dc:creator>
  <cp:lastModifiedBy>PGOS</cp:lastModifiedBy>
  <cp:revision>44</cp:revision>
  <dcterms:created xsi:type="dcterms:W3CDTF">2017-04-24T00:47:59Z</dcterms:created>
  <dcterms:modified xsi:type="dcterms:W3CDTF">2018-01-02T03:56:52Z</dcterms:modified>
</cp:coreProperties>
</file>