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672" r:id="rId2"/>
  </p:sldMasterIdLst>
  <p:notesMasterIdLst>
    <p:notesMasterId r:id="rId40"/>
  </p:notesMasterIdLst>
  <p:sldIdLst>
    <p:sldId id="261" r:id="rId3"/>
    <p:sldId id="279" r:id="rId4"/>
    <p:sldId id="312" r:id="rId5"/>
    <p:sldId id="349" r:id="rId6"/>
    <p:sldId id="351" r:id="rId7"/>
    <p:sldId id="324" r:id="rId8"/>
    <p:sldId id="352" r:id="rId9"/>
    <p:sldId id="315" r:id="rId10"/>
    <p:sldId id="317" r:id="rId11"/>
    <p:sldId id="314" r:id="rId12"/>
    <p:sldId id="309" r:id="rId13"/>
    <p:sldId id="318" r:id="rId14"/>
    <p:sldId id="316" r:id="rId15"/>
    <p:sldId id="310" r:id="rId16"/>
    <p:sldId id="319" r:id="rId17"/>
    <p:sldId id="320" r:id="rId18"/>
    <p:sldId id="321" r:id="rId19"/>
    <p:sldId id="336" r:id="rId20"/>
    <p:sldId id="338" r:id="rId21"/>
    <p:sldId id="339" r:id="rId22"/>
    <p:sldId id="341" r:id="rId23"/>
    <p:sldId id="344" r:id="rId24"/>
    <p:sldId id="329" r:id="rId25"/>
    <p:sldId id="330" r:id="rId26"/>
    <p:sldId id="331" r:id="rId27"/>
    <p:sldId id="332" r:id="rId28"/>
    <p:sldId id="333" r:id="rId29"/>
    <p:sldId id="334" r:id="rId30"/>
    <p:sldId id="347" r:id="rId31"/>
    <p:sldId id="348" r:id="rId32"/>
    <p:sldId id="353" r:id="rId33"/>
    <p:sldId id="354" r:id="rId34"/>
    <p:sldId id="355" r:id="rId35"/>
    <p:sldId id="359" r:id="rId36"/>
    <p:sldId id="360" r:id="rId37"/>
    <p:sldId id="358" r:id="rId38"/>
    <p:sldId id="335" r:id="rId3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000000"/>
        </p14:laserClr>
      </p:ext>
      <p:ext uri="{2FDB2607-1784-4EEB-B798-7EB5836EED8A}">
        <p14:showMediaCtrls xmlns:p14="http://schemas.microsoft.com/office/powerpoint/2010/main" xmlns="" val="0"/>
      </p:ext>
    </p:extLst>
  </p:showPr>
  <p:clrMru>
    <a:srgbClr val="0432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613"/>
    <p:restoredTop sz="94628"/>
  </p:normalViewPr>
  <p:slideViewPr>
    <p:cSldViewPr snapToGrid="0" snapToObjects="1">
      <p:cViewPr varScale="1">
        <p:scale>
          <a:sx n="114" d="100"/>
          <a:sy n="114"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539FA9-29D5-C045-B0DD-C52293076631}" type="datetimeFigureOut">
              <a:rPr kumimoji="1" lang="zh-CN" altLang="en-US" smtClean="0"/>
              <a:pPr/>
              <a:t>2018-5-16</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5AACA-B879-DB4C-845B-F40E31061A94}" type="slidenum">
              <a:rPr kumimoji="1" lang="zh-CN" altLang="en-US" smtClean="0"/>
              <a:pPr/>
              <a:t>‹#›</a:t>
            </a:fld>
            <a:endParaRPr kumimoji="1" lang="zh-CN" altLang="en-US"/>
          </a:p>
        </p:txBody>
      </p:sp>
    </p:spTree>
    <p:extLst>
      <p:ext uri="{BB962C8B-B14F-4D97-AF65-F5344CB8AC3E}">
        <p14:creationId xmlns:p14="http://schemas.microsoft.com/office/powerpoint/2010/main" xmlns="" val="101825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pPr/>
              <a:t>1</a:t>
            </a:fld>
            <a:endParaRPr kumimoji="1" lang="zh-CN" altLang="en-US"/>
          </a:p>
        </p:txBody>
      </p:sp>
    </p:spTree>
    <p:extLst>
      <p:ext uri="{BB962C8B-B14F-4D97-AF65-F5344CB8AC3E}">
        <p14:creationId xmlns:p14="http://schemas.microsoft.com/office/powerpoint/2010/main" xmlns="" val="21314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pPr/>
              <a:t>5</a:t>
            </a:fld>
            <a:endParaRPr kumimoji="1" lang="zh-CN" altLang="en-US"/>
          </a:p>
        </p:txBody>
      </p:sp>
    </p:spTree>
    <p:extLst>
      <p:ext uri="{BB962C8B-B14F-4D97-AF65-F5344CB8AC3E}">
        <p14:creationId xmlns:p14="http://schemas.microsoft.com/office/powerpoint/2010/main" xmlns="" val="2626270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5AACA-B879-DB4C-845B-F40E31061A94}" type="slidenum">
              <a:rPr kumimoji="1" lang="zh-CN" altLang="en-US" smtClean="0"/>
              <a:pPr/>
              <a:t>18</a:t>
            </a:fld>
            <a:endParaRPr kumimoji="1" lang="zh-CN" altLang="en-US"/>
          </a:p>
        </p:txBody>
      </p:sp>
    </p:spTree>
    <p:extLst>
      <p:ext uri="{BB962C8B-B14F-4D97-AF65-F5344CB8AC3E}">
        <p14:creationId xmlns:p14="http://schemas.microsoft.com/office/powerpoint/2010/main" xmlns="" val="556589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solidFill>
                  <a:prstClr val="black"/>
                </a:solidFill>
                <a:latin typeface="Calibri"/>
                <a:ea typeface="宋体"/>
              </a:rPr>
              <a:pPr/>
              <a:t>26</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xmlns="" val="172111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solidFill>
                  <a:prstClr val="black"/>
                </a:solidFill>
                <a:latin typeface="Calibri"/>
                <a:ea typeface="宋体"/>
              </a:rPr>
              <a:pPr/>
              <a:t>27</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xmlns="" val="172111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solidFill>
                  <a:prstClr val="black"/>
                </a:solidFill>
                <a:latin typeface="Calibri"/>
                <a:ea typeface="宋体"/>
              </a:rPr>
              <a:pPr/>
              <a:t>28</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xmlns="" val="172111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solidFill>
                  <a:prstClr val="black"/>
                </a:solidFill>
                <a:latin typeface="Calibri"/>
                <a:ea typeface="宋体"/>
              </a:rPr>
              <a:pPr/>
              <a:t>29</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xmlns="" val="172111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A55AACA-B879-DB4C-845B-F40E31061A94}" type="slidenum">
              <a:rPr kumimoji="1" lang="zh-CN" altLang="en-US" smtClean="0">
                <a:solidFill>
                  <a:prstClr val="black"/>
                </a:solidFill>
                <a:latin typeface="Calibri"/>
                <a:ea typeface="宋体"/>
              </a:rPr>
              <a:pPr/>
              <a:t>30</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xmlns="" val="172111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755651" y="1752600"/>
            <a:ext cx="10668000" cy="42672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087CDA6A-3004-6D49-9EEB-AB30FF1EAABE}"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65118" y="304800"/>
            <a:ext cx="2669116" cy="5715000"/>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651" y="304800"/>
            <a:ext cx="7806267" cy="571500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EF465A05-5462-8A44-AF70-2C70DA2261B2}"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标题，文本与图表">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755651" y="1752600"/>
            <a:ext cx="5232400" cy="42672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图表占位符 3"/>
          <p:cNvSpPr>
            <a:spLocks noGrp="1"/>
          </p:cNvSpPr>
          <p:nvPr>
            <p:ph type="chart" sz="half" idx="2"/>
          </p:nvPr>
        </p:nvSpPr>
        <p:spPr>
          <a:xfrm>
            <a:off x="6191251" y="1752600"/>
            <a:ext cx="5232400" cy="4267200"/>
          </a:xfrm>
          <a:prstGeom prst="rect">
            <a:avLst/>
          </a:prstGeom>
        </p:spPr>
        <p:txBody>
          <a:bodyPr/>
          <a:lstStyle/>
          <a:p>
            <a:pPr lvl="0"/>
            <a:endParaRPr lang="zh-CN" altLang="en-US" noProof="0" smtClean="0"/>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DDBE2A31-AC8C-0746-8A84-D59FCB96C003}"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755651" y="1752600"/>
            <a:ext cx="10668000" cy="42672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087CDA6A-3004-6D49-9EEB-AB30FF1EAABE}"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453936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dirty="0" smtClean="0"/>
              <a:t>单击此处编辑母版文本样式</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E659E03-262B-E84E-AE2E-8BF97797968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133190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55651" y="1752600"/>
            <a:ext cx="5232400" cy="4267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1251" y="1752600"/>
            <a:ext cx="5232400" cy="4267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64559925-956C-8D4A-AA0B-08F581A934E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899089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EEB78747-1762-2941-82D5-7FB9597FF686}"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872803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75B941A7-227C-E34A-8D6B-8F95AD67F5F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526677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CF0763E1-DDBF-4E43-B7EE-40817633363C}"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742824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B7F2A2A6-8F5D-344D-B576-0378831E356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4121723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2D3B40ED-6C9E-7A47-8A4D-7143826B379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36277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dirty="0" smtClean="0"/>
              <a:t>单击此处编辑母版文本样式</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E659E03-262B-E84E-AE2E-8BF977979682}"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651" y="1752600"/>
            <a:ext cx="10668000" cy="426720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028E2E5-DFC4-E94C-9A29-48EF1D9B2CA7}"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289361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65118" y="304800"/>
            <a:ext cx="2669116" cy="5715000"/>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651" y="304800"/>
            <a:ext cx="7806267" cy="571500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EF465A05-5462-8A44-AF70-2C70DA2261B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929348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Chart" preserve="1">
  <p:cSld name="标题，文本与图表">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755651" y="1752600"/>
            <a:ext cx="5232400" cy="42672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图表占位符 3"/>
          <p:cNvSpPr>
            <a:spLocks noGrp="1"/>
          </p:cNvSpPr>
          <p:nvPr>
            <p:ph type="chart" sz="half" idx="2"/>
          </p:nvPr>
        </p:nvSpPr>
        <p:spPr>
          <a:xfrm>
            <a:off x="6191251" y="1752600"/>
            <a:ext cx="5232400" cy="4267200"/>
          </a:xfrm>
          <a:prstGeom prst="rect">
            <a:avLst/>
          </a:prstGeom>
        </p:spPr>
        <p:txBody>
          <a:bodyPr/>
          <a:lstStyle/>
          <a:p>
            <a:pPr lvl="0"/>
            <a:endParaRPr lang="zh-CN" altLang="en-US" noProof="0" smtClean="0"/>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DDBE2A31-AC8C-0746-8A84-D59FCB96C00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4103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55651" y="1752600"/>
            <a:ext cx="5232400" cy="4267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1251" y="1752600"/>
            <a:ext cx="5232400" cy="4267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64559925-956C-8D4A-AA0B-08F581A934E2}"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EEB78747-1762-2941-82D5-7FB9597FF686}"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75B941A7-227C-E34A-8D6B-8F95AD67F5F5}"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CF0763E1-DDBF-4E43-B7EE-40817633363C}"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B7F2A2A6-8F5D-344D-B576-0378831E3562}"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2D3B40ED-6C9E-7A47-8A4D-7143826B3792}"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766233" y="304801"/>
            <a:ext cx="10668000" cy="1216025"/>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651" y="1752600"/>
            <a:ext cx="10668000" cy="426720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028E2E5-DFC4-E94C-9A29-48EF1D9B2CA7}" type="slidenum">
              <a:rPr lang="en-US" altLang="zh-CN">
                <a:solidFill>
                  <a:srgbClr val="000000"/>
                </a:solidFill>
              </a:rPr>
              <a:pPr>
                <a:defRPr/>
              </a:pPr>
              <a:t>‹#›</a:t>
            </a:fld>
            <a:endParaRPr lang="en-US" altLang="zh-CN">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AutoShape 4"/>
          <p:cNvSpPr>
            <a:spLocks noChangeArrowheads="1"/>
          </p:cNvSpPr>
          <p:nvPr userDrawn="1"/>
        </p:nvSpPr>
        <p:spPr bwMode="auto">
          <a:xfrm>
            <a:off x="857252" y="1000125"/>
            <a:ext cx="10610849" cy="109538"/>
          </a:xfrm>
          <a:custGeom>
            <a:avLst/>
            <a:gdLst>
              <a:gd name="T0" fmla="*/ 0 w 1000"/>
              <a:gd name="T1" fmla="*/ 0 h 1000"/>
              <a:gd name="T2" fmla="*/ 2147483646 w 1000"/>
              <a:gd name="T3" fmla="*/ 0 h 1000"/>
              <a:gd name="T4" fmla="*/ 2147483646 w 1000"/>
              <a:gd name="T5" fmla="*/ 1314299689 h 1000"/>
              <a:gd name="T6" fmla="*/ 0 w 1000"/>
              <a:gd name="T7" fmla="*/ 1314299689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0" fontAlgn="base" hangingPunct="0">
              <a:spcBef>
                <a:spcPct val="0"/>
              </a:spcBef>
              <a:spcAft>
                <a:spcPct val="0"/>
              </a:spcAft>
            </a:pPr>
            <a:endParaRPr lang="zh-CN" altLang="en-US" sz="1800" b="1">
              <a:solidFill>
                <a:srgbClr val="000000"/>
              </a:solidFill>
              <a:ea typeface="宋体" charset="-122"/>
            </a:endParaRPr>
          </a:p>
        </p:txBody>
      </p:sp>
      <p:sp>
        <p:nvSpPr>
          <p:cNvPr id="1027" name="Line 5"/>
          <p:cNvSpPr>
            <a:spLocks noChangeShapeType="1"/>
          </p:cNvSpPr>
          <p:nvPr/>
        </p:nvSpPr>
        <p:spPr bwMode="auto">
          <a:xfrm flipV="1">
            <a:off x="812800" y="6172200"/>
            <a:ext cx="10566400" cy="0"/>
          </a:xfrm>
          <a:prstGeom prst="line">
            <a:avLst/>
          </a:prstGeom>
          <a:noFill/>
          <a:ln w="3175">
            <a:solidFill>
              <a:schemeClr val="accent2"/>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zh-CN" altLang="en-US" sz="1800" b="1">
              <a:solidFill>
                <a:srgbClr val="000000"/>
              </a:solidFill>
              <a:ea typeface="宋体" charset="-122"/>
            </a:endParaRPr>
          </a:p>
        </p:txBody>
      </p:sp>
      <p:sp>
        <p:nvSpPr>
          <p:cNvPr id="5126" name="Rectangle 6"/>
          <p:cNvSpPr>
            <a:spLocks noGrp="1" noChangeArrowheads="1"/>
          </p:cNvSpPr>
          <p:nvPr>
            <p:ph type="dt" sz="half" idx="2"/>
          </p:nvPr>
        </p:nvSpPr>
        <p:spPr bwMode="auto">
          <a:xfrm>
            <a:off x="812800" y="6245225"/>
            <a:ext cx="2641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Verdana" pitchFamily="34" charset="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5127" name="Rectangle 7"/>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0">
                <a:latin typeface="Verdana" pitchFamily="34" charset="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5128" name="Rectangle 8"/>
          <p:cNvSpPr>
            <a:spLocks noGrp="1" noChangeArrowheads="1"/>
          </p:cNvSpPr>
          <p:nvPr>
            <p:ph type="sldNum" sz="quarter" idx="4"/>
          </p:nvPr>
        </p:nvSpPr>
        <p:spPr bwMode="auto">
          <a:xfrm>
            <a:off x="8737600" y="6245225"/>
            <a:ext cx="2641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fontAlgn="base">
              <a:spcBef>
                <a:spcPct val="0"/>
              </a:spcBef>
              <a:spcAft>
                <a:spcPct val="0"/>
              </a:spcAft>
              <a:defRPr/>
            </a:pPr>
            <a:fld id="{453CD0AE-94BE-A248-B4BF-CAFB8CDD175C}" type="slidenum">
              <a:rPr lang="en-US" altLang="zh-CN">
                <a:solidFill>
                  <a:srgbClr val="000000"/>
                </a:solidFill>
                <a:ea typeface="宋体" charset="-122"/>
              </a:rPr>
              <a:pPr fontAlgn="base">
                <a:spcBef>
                  <a:spcPct val="0"/>
                </a:spcBef>
                <a:spcAft>
                  <a:spcPct val="0"/>
                </a:spcAft>
                <a:defRPr/>
              </a:pPr>
              <a:t>‹#›</a:t>
            </a:fld>
            <a:endParaRPr lang="en-US" altLang="zh-CN">
              <a:solidFill>
                <a:srgbClr val="000000"/>
              </a:solidFill>
              <a:ea typeface="宋体" charset="-122"/>
            </a:endParaRPr>
          </a:p>
        </p:txBody>
      </p:sp>
    </p:spTree>
    <p:extLst>
      <p:ext uri="{BB962C8B-B14F-4D97-AF65-F5344CB8AC3E}">
        <p14:creationId xmlns:p14="http://schemas.microsoft.com/office/powerpoint/2010/main" xmlns="" val="1985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b="1">
          <a:solidFill>
            <a:schemeClr val="accent2"/>
          </a:solidFill>
          <a:latin typeface="+mj-lt"/>
          <a:ea typeface="+mj-ea"/>
          <a:cs typeface="+mj-cs"/>
        </a:defRPr>
      </a:lvl1pPr>
      <a:lvl2pPr algn="l" rtl="0" eaLnBrk="0" fontAlgn="base" hangingPunct="0">
        <a:spcBef>
          <a:spcPct val="0"/>
        </a:spcBef>
        <a:spcAft>
          <a:spcPct val="0"/>
        </a:spcAft>
        <a:defRPr sz="3800" b="1">
          <a:solidFill>
            <a:schemeClr val="accent2"/>
          </a:solidFill>
          <a:latin typeface="Verdana" pitchFamily="34" charset="0"/>
          <a:ea typeface="黑体" pitchFamily="2" charset="-122"/>
        </a:defRPr>
      </a:lvl2pPr>
      <a:lvl3pPr algn="l" rtl="0" eaLnBrk="0" fontAlgn="base" hangingPunct="0">
        <a:spcBef>
          <a:spcPct val="0"/>
        </a:spcBef>
        <a:spcAft>
          <a:spcPct val="0"/>
        </a:spcAft>
        <a:defRPr sz="3800" b="1">
          <a:solidFill>
            <a:schemeClr val="accent2"/>
          </a:solidFill>
          <a:latin typeface="Verdana" pitchFamily="34" charset="0"/>
          <a:ea typeface="黑体" pitchFamily="2" charset="-122"/>
        </a:defRPr>
      </a:lvl3pPr>
      <a:lvl4pPr algn="l" rtl="0" eaLnBrk="0" fontAlgn="base" hangingPunct="0">
        <a:spcBef>
          <a:spcPct val="0"/>
        </a:spcBef>
        <a:spcAft>
          <a:spcPct val="0"/>
        </a:spcAft>
        <a:defRPr sz="3800" b="1">
          <a:solidFill>
            <a:schemeClr val="accent2"/>
          </a:solidFill>
          <a:latin typeface="Verdana" pitchFamily="34" charset="0"/>
          <a:ea typeface="黑体" pitchFamily="2" charset="-122"/>
        </a:defRPr>
      </a:lvl4pPr>
      <a:lvl5pPr algn="l" rtl="0" eaLnBrk="0" fontAlgn="base" hangingPunct="0">
        <a:spcBef>
          <a:spcPct val="0"/>
        </a:spcBef>
        <a:spcAft>
          <a:spcPct val="0"/>
        </a:spcAft>
        <a:defRPr sz="3800" b="1">
          <a:solidFill>
            <a:schemeClr val="accent2"/>
          </a:solidFill>
          <a:latin typeface="Verdana" pitchFamily="34" charset="0"/>
          <a:ea typeface="黑体" pitchFamily="2" charset="-122"/>
        </a:defRPr>
      </a:lvl5pPr>
      <a:lvl6pPr marL="457200" algn="l" rtl="0" fontAlgn="base">
        <a:spcBef>
          <a:spcPct val="0"/>
        </a:spcBef>
        <a:spcAft>
          <a:spcPct val="0"/>
        </a:spcAft>
        <a:defRPr sz="3800" b="1">
          <a:solidFill>
            <a:schemeClr val="accent2"/>
          </a:solidFill>
          <a:latin typeface="Verdana" pitchFamily="34" charset="0"/>
          <a:ea typeface="黑体" pitchFamily="2" charset="-122"/>
        </a:defRPr>
      </a:lvl6pPr>
      <a:lvl7pPr marL="914400" algn="l" rtl="0" fontAlgn="base">
        <a:spcBef>
          <a:spcPct val="0"/>
        </a:spcBef>
        <a:spcAft>
          <a:spcPct val="0"/>
        </a:spcAft>
        <a:defRPr sz="3800" b="1">
          <a:solidFill>
            <a:schemeClr val="accent2"/>
          </a:solidFill>
          <a:latin typeface="Verdana" pitchFamily="34" charset="0"/>
          <a:ea typeface="黑体" pitchFamily="2" charset="-122"/>
        </a:defRPr>
      </a:lvl7pPr>
      <a:lvl8pPr marL="1371600" algn="l" rtl="0" fontAlgn="base">
        <a:spcBef>
          <a:spcPct val="0"/>
        </a:spcBef>
        <a:spcAft>
          <a:spcPct val="0"/>
        </a:spcAft>
        <a:defRPr sz="3800" b="1">
          <a:solidFill>
            <a:schemeClr val="accent2"/>
          </a:solidFill>
          <a:latin typeface="Verdana" pitchFamily="34" charset="0"/>
          <a:ea typeface="黑体" pitchFamily="2" charset="-122"/>
        </a:defRPr>
      </a:lvl8pPr>
      <a:lvl9pPr marL="1828800" algn="l" rtl="0" fontAlgn="base">
        <a:spcBef>
          <a:spcPct val="0"/>
        </a:spcBef>
        <a:spcAft>
          <a:spcPct val="0"/>
        </a:spcAft>
        <a:defRPr sz="3800" b="1">
          <a:solidFill>
            <a:schemeClr val="accent2"/>
          </a:solidFill>
          <a:latin typeface="Verdana" pitchFamily="34" charset="0"/>
          <a:ea typeface="黑体" pitchFamily="2" charset="-122"/>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b="1">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b="1">
          <a:solidFill>
            <a:srgbClr val="0000FF"/>
          </a:solidFill>
          <a:latin typeface="+mn-lt"/>
          <a:ea typeface="+mn-ea"/>
        </a:defRPr>
      </a:lvl2pPr>
      <a:lvl3pPr marL="1304925" indent="-395288" algn="l" rtl="0" eaLnBrk="0" fontAlgn="base" hangingPunct="0">
        <a:spcBef>
          <a:spcPct val="20000"/>
        </a:spcBef>
        <a:spcAft>
          <a:spcPct val="0"/>
        </a:spcAft>
        <a:buClr>
          <a:schemeClr val="accent2"/>
        </a:buClr>
        <a:buFont typeface="Wingdings" charset="2"/>
        <a:buChar char="o"/>
        <a:defRPr sz="2300" b="1">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AutoShape 4"/>
          <p:cNvSpPr>
            <a:spLocks noChangeArrowheads="1"/>
          </p:cNvSpPr>
          <p:nvPr userDrawn="1"/>
        </p:nvSpPr>
        <p:spPr bwMode="auto">
          <a:xfrm>
            <a:off x="857252" y="1000125"/>
            <a:ext cx="10610849" cy="109538"/>
          </a:xfrm>
          <a:custGeom>
            <a:avLst/>
            <a:gdLst>
              <a:gd name="T0" fmla="*/ 0 w 1000"/>
              <a:gd name="T1" fmla="*/ 0 h 1000"/>
              <a:gd name="T2" fmla="*/ 2147483646 w 1000"/>
              <a:gd name="T3" fmla="*/ 0 h 1000"/>
              <a:gd name="T4" fmla="*/ 2147483646 w 1000"/>
              <a:gd name="T5" fmla="*/ 1314299689 h 1000"/>
              <a:gd name="T6" fmla="*/ 0 w 1000"/>
              <a:gd name="T7" fmla="*/ 1314299689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0" fontAlgn="base" hangingPunct="0">
              <a:spcBef>
                <a:spcPct val="0"/>
              </a:spcBef>
              <a:spcAft>
                <a:spcPct val="0"/>
              </a:spcAft>
            </a:pPr>
            <a:endParaRPr lang="zh-CN" altLang="en-US" b="1">
              <a:solidFill>
                <a:srgbClr val="000000"/>
              </a:solidFill>
              <a:ea typeface="宋体" charset="-122"/>
            </a:endParaRPr>
          </a:p>
        </p:txBody>
      </p:sp>
      <p:sp>
        <p:nvSpPr>
          <p:cNvPr id="1027" name="Line 5"/>
          <p:cNvSpPr>
            <a:spLocks noChangeShapeType="1"/>
          </p:cNvSpPr>
          <p:nvPr/>
        </p:nvSpPr>
        <p:spPr bwMode="auto">
          <a:xfrm flipV="1">
            <a:off x="812800" y="6172200"/>
            <a:ext cx="10566400" cy="0"/>
          </a:xfrm>
          <a:prstGeom prst="line">
            <a:avLst/>
          </a:prstGeom>
          <a:noFill/>
          <a:ln w="3175">
            <a:solidFill>
              <a:schemeClr val="accent2"/>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zh-CN" altLang="en-US" b="1">
              <a:solidFill>
                <a:srgbClr val="000000"/>
              </a:solidFill>
              <a:ea typeface="宋体" charset="-122"/>
            </a:endParaRPr>
          </a:p>
        </p:txBody>
      </p:sp>
      <p:sp>
        <p:nvSpPr>
          <p:cNvPr id="5126" name="Rectangle 6"/>
          <p:cNvSpPr>
            <a:spLocks noGrp="1" noChangeArrowheads="1"/>
          </p:cNvSpPr>
          <p:nvPr>
            <p:ph type="dt" sz="half" idx="2"/>
          </p:nvPr>
        </p:nvSpPr>
        <p:spPr bwMode="auto">
          <a:xfrm>
            <a:off x="812800" y="6245225"/>
            <a:ext cx="2641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Verdana" pitchFamily="34" charset="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5127" name="Rectangle 7"/>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0">
                <a:latin typeface="Verdana" pitchFamily="34" charset="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5128" name="Rectangle 8"/>
          <p:cNvSpPr>
            <a:spLocks noGrp="1" noChangeArrowheads="1"/>
          </p:cNvSpPr>
          <p:nvPr>
            <p:ph type="sldNum" sz="quarter" idx="4"/>
          </p:nvPr>
        </p:nvSpPr>
        <p:spPr bwMode="auto">
          <a:xfrm>
            <a:off x="8737600" y="6245225"/>
            <a:ext cx="2641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fontAlgn="base">
              <a:spcBef>
                <a:spcPct val="0"/>
              </a:spcBef>
              <a:spcAft>
                <a:spcPct val="0"/>
              </a:spcAft>
              <a:defRPr/>
            </a:pPr>
            <a:fld id="{453CD0AE-94BE-A248-B4BF-CAFB8CDD175C}" type="slidenum">
              <a:rPr lang="en-US" altLang="zh-CN">
                <a:solidFill>
                  <a:srgbClr val="000000"/>
                </a:solidFill>
                <a:ea typeface="宋体" charset="-122"/>
              </a:rPr>
              <a:pPr fontAlgn="base">
                <a:spcBef>
                  <a:spcPct val="0"/>
                </a:spcBef>
                <a:spcAft>
                  <a:spcPct val="0"/>
                </a:spcAft>
                <a:defRPr/>
              </a:pPr>
              <a:t>‹#›</a:t>
            </a:fld>
            <a:endParaRPr lang="en-US" altLang="zh-CN">
              <a:solidFill>
                <a:srgbClr val="000000"/>
              </a:solidFill>
              <a:ea typeface="宋体" charset="-122"/>
            </a:endParaRPr>
          </a:p>
        </p:txBody>
      </p:sp>
    </p:spTree>
    <p:extLst>
      <p:ext uri="{BB962C8B-B14F-4D97-AF65-F5344CB8AC3E}">
        <p14:creationId xmlns:p14="http://schemas.microsoft.com/office/powerpoint/2010/main" xmlns="" val="3325332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b="1">
          <a:solidFill>
            <a:schemeClr val="accent2"/>
          </a:solidFill>
          <a:latin typeface="+mj-lt"/>
          <a:ea typeface="+mj-ea"/>
          <a:cs typeface="+mj-cs"/>
        </a:defRPr>
      </a:lvl1pPr>
      <a:lvl2pPr algn="l" rtl="0" eaLnBrk="0" fontAlgn="base" hangingPunct="0">
        <a:spcBef>
          <a:spcPct val="0"/>
        </a:spcBef>
        <a:spcAft>
          <a:spcPct val="0"/>
        </a:spcAft>
        <a:defRPr sz="3800" b="1">
          <a:solidFill>
            <a:schemeClr val="accent2"/>
          </a:solidFill>
          <a:latin typeface="Verdana" pitchFamily="34" charset="0"/>
          <a:ea typeface="黑体" pitchFamily="2" charset="-122"/>
        </a:defRPr>
      </a:lvl2pPr>
      <a:lvl3pPr algn="l" rtl="0" eaLnBrk="0" fontAlgn="base" hangingPunct="0">
        <a:spcBef>
          <a:spcPct val="0"/>
        </a:spcBef>
        <a:spcAft>
          <a:spcPct val="0"/>
        </a:spcAft>
        <a:defRPr sz="3800" b="1">
          <a:solidFill>
            <a:schemeClr val="accent2"/>
          </a:solidFill>
          <a:latin typeface="Verdana" pitchFamily="34" charset="0"/>
          <a:ea typeface="黑体" pitchFamily="2" charset="-122"/>
        </a:defRPr>
      </a:lvl3pPr>
      <a:lvl4pPr algn="l" rtl="0" eaLnBrk="0" fontAlgn="base" hangingPunct="0">
        <a:spcBef>
          <a:spcPct val="0"/>
        </a:spcBef>
        <a:spcAft>
          <a:spcPct val="0"/>
        </a:spcAft>
        <a:defRPr sz="3800" b="1">
          <a:solidFill>
            <a:schemeClr val="accent2"/>
          </a:solidFill>
          <a:latin typeface="Verdana" pitchFamily="34" charset="0"/>
          <a:ea typeface="黑体" pitchFamily="2" charset="-122"/>
        </a:defRPr>
      </a:lvl4pPr>
      <a:lvl5pPr algn="l" rtl="0" eaLnBrk="0" fontAlgn="base" hangingPunct="0">
        <a:spcBef>
          <a:spcPct val="0"/>
        </a:spcBef>
        <a:spcAft>
          <a:spcPct val="0"/>
        </a:spcAft>
        <a:defRPr sz="3800" b="1">
          <a:solidFill>
            <a:schemeClr val="accent2"/>
          </a:solidFill>
          <a:latin typeface="Verdana" pitchFamily="34" charset="0"/>
          <a:ea typeface="黑体" pitchFamily="2" charset="-122"/>
        </a:defRPr>
      </a:lvl5pPr>
      <a:lvl6pPr marL="457200" algn="l" rtl="0" fontAlgn="base">
        <a:spcBef>
          <a:spcPct val="0"/>
        </a:spcBef>
        <a:spcAft>
          <a:spcPct val="0"/>
        </a:spcAft>
        <a:defRPr sz="3800" b="1">
          <a:solidFill>
            <a:schemeClr val="accent2"/>
          </a:solidFill>
          <a:latin typeface="Verdana" pitchFamily="34" charset="0"/>
          <a:ea typeface="黑体" pitchFamily="2" charset="-122"/>
        </a:defRPr>
      </a:lvl6pPr>
      <a:lvl7pPr marL="914400" algn="l" rtl="0" fontAlgn="base">
        <a:spcBef>
          <a:spcPct val="0"/>
        </a:spcBef>
        <a:spcAft>
          <a:spcPct val="0"/>
        </a:spcAft>
        <a:defRPr sz="3800" b="1">
          <a:solidFill>
            <a:schemeClr val="accent2"/>
          </a:solidFill>
          <a:latin typeface="Verdana" pitchFamily="34" charset="0"/>
          <a:ea typeface="黑体" pitchFamily="2" charset="-122"/>
        </a:defRPr>
      </a:lvl7pPr>
      <a:lvl8pPr marL="1371600" algn="l" rtl="0" fontAlgn="base">
        <a:spcBef>
          <a:spcPct val="0"/>
        </a:spcBef>
        <a:spcAft>
          <a:spcPct val="0"/>
        </a:spcAft>
        <a:defRPr sz="3800" b="1">
          <a:solidFill>
            <a:schemeClr val="accent2"/>
          </a:solidFill>
          <a:latin typeface="Verdana" pitchFamily="34" charset="0"/>
          <a:ea typeface="黑体" pitchFamily="2" charset="-122"/>
        </a:defRPr>
      </a:lvl8pPr>
      <a:lvl9pPr marL="1828800" algn="l" rtl="0" fontAlgn="base">
        <a:spcBef>
          <a:spcPct val="0"/>
        </a:spcBef>
        <a:spcAft>
          <a:spcPct val="0"/>
        </a:spcAft>
        <a:defRPr sz="3800" b="1">
          <a:solidFill>
            <a:schemeClr val="accent2"/>
          </a:solidFill>
          <a:latin typeface="Verdana" pitchFamily="34" charset="0"/>
          <a:ea typeface="黑体" pitchFamily="2" charset="-122"/>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b="1">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b="1">
          <a:solidFill>
            <a:srgbClr val="0000FF"/>
          </a:solidFill>
          <a:latin typeface="+mn-lt"/>
          <a:ea typeface="+mn-ea"/>
        </a:defRPr>
      </a:lvl2pPr>
      <a:lvl3pPr marL="1304925" indent="-395288" algn="l" rtl="0" eaLnBrk="0" fontAlgn="base" hangingPunct="0">
        <a:spcBef>
          <a:spcPct val="20000"/>
        </a:spcBef>
        <a:spcAft>
          <a:spcPct val="0"/>
        </a:spcAft>
        <a:buClr>
          <a:schemeClr val="accent2"/>
        </a:buClr>
        <a:buFont typeface="Wingdings" charset="2"/>
        <a:buChar char="o"/>
        <a:defRPr sz="2300" b="1">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zghb.sysu.edu.cn/docs/20160704112342704491.pdf"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202.116.65.105/bid/"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hyperlink" Target="http://bidding.sysu.edu.cn/node/36"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202.116.65.105/bid/"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bidding.sysu.edu.cn/node/36"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fzghb.sysu.edu.cn/docs/20160704112342704491.pdf"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3" name="Rectangle 2"/>
          <p:cNvSpPr txBox="1">
            <a:spLocks noChangeArrowheads="1"/>
          </p:cNvSpPr>
          <p:nvPr/>
        </p:nvSpPr>
        <p:spPr>
          <a:xfrm>
            <a:off x="855184" y="1651635"/>
            <a:ext cx="10556528" cy="1152525"/>
          </a:xfrm>
          <a:prstGeom prst="rect">
            <a:avLst/>
          </a:prstGeom>
        </p:spPr>
        <p:txBody>
          <a:bodyPr/>
          <a:lstStyle>
            <a:lvl1pPr algn="l" rtl="0" eaLnBrk="0" fontAlgn="base" hangingPunct="0">
              <a:spcBef>
                <a:spcPct val="0"/>
              </a:spcBef>
              <a:spcAft>
                <a:spcPct val="0"/>
              </a:spcAft>
              <a:defRPr sz="3800" b="1">
                <a:solidFill>
                  <a:schemeClr val="accent2"/>
                </a:solidFill>
                <a:latin typeface="+mj-lt"/>
                <a:ea typeface="+mj-ea"/>
                <a:cs typeface="+mj-cs"/>
              </a:defRPr>
            </a:lvl1pPr>
            <a:lvl2pPr algn="l" rtl="0" eaLnBrk="0" fontAlgn="base" hangingPunct="0">
              <a:spcBef>
                <a:spcPct val="0"/>
              </a:spcBef>
              <a:spcAft>
                <a:spcPct val="0"/>
              </a:spcAft>
              <a:defRPr sz="3800" b="1">
                <a:solidFill>
                  <a:schemeClr val="accent2"/>
                </a:solidFill>
                <a:latin typeface="Verdana" pitchFamily="34" charset="0"/>
                <a:ea typeface="黑体" pitchFamily="2" charset="-122"/>
              </a:defRPr>
            </a:lvl2pPr>
            <a:lvl3pPr algn="l" rtl="0" eaLnBrk="0" fontAlgn="base" hangingPunct="0">
              <a:spcBef>
                <a:spcPct val="0"/>
              </a:spcBef>
              <a:spcAft>
                <a:spcPct val="0"/>
              </a:spcAft>
              <a:defRPr sz="3800" b="1">
                <a:solidFill>
                  <a:schemeClr val="accent2"/>
                </a:solidFill>
                <a:latin typeface="Verdana" pitchFamily="34" charset="0"/>
                <a:ea typeface="黑体" pitchFamily="2" charset="-122"/>
              </a:defRPr>
            </a:lvl3pPr>
            <a:lvl4pPr algn="l" rtl="0" eaLnBrk="0" fontAlgn="base" hangingPunct="0">
              <a:spcBef>
                <a:spcPct val="0"/>
              </a:spcBef>
              <a:spcAft>
                <a:spcPct val="0"/>
              </a:spcAft>
              <a:defRPr sz="3800" b="1">
                <a:solidFill>
                  <a:schemeClr val="accent2"/>
                </a:solidFill>
                <a:latin typeface="Verdana" pitchFamily="34" charset="0"/>
                <a:ea typeface="黑体" pitchFamily="2" charset="-122"/>
              </a:defRPr>
            </a:lvl4pPr>
            <a:lvl5pPr algn="l" rtl="0" eaLnBrk="0" fontAlgn="base" hangingPunct="0">
              <a:spcBef>
                <a:spcPct val="0"/>
              </a:spcBef>
              <a:spcAft>
                <a:spcPct val="0"/>
              </a:spcAft>
              <a:defRPr sz="3800" b="1">
                <a:solidFill>
                  <a:schemeClr val="accent2"/>
                </a:solidFill>
                <a:latin typeface="Verdana" pitchFamily="34" charset="0"/>
                <a:ea typeface="黑体" pitchFamily="2" charset="-122"/>
              </a:defRPr>
            </a:lvl5pPr>
            <a:lvl6pPr marL="457200" algn="l" rtl="0" fontAlgn="base">
              <a:spcBef>
                <a:spcPct val="0"/>
              </a:spcBef>
              <a:spcAft>
                <a:spcPct val="0"/>
              </a:spcAft>
              <a:defRPr sz="3800" b="1">
                <a:solidFill>
                  <a:schemeClr val="accent2"/>
                </a:solidFill>
                <a:latin typeface="Verdana" pitchFamily="34" charset="0"/>
                <a:ea typeface="黑体" pitchFamily="2" charset="-122"/>
              </a:defRPr>
            </a:lvl6pPr>
            <a:lvl7pPr marL="914400" algn="l" rtl="0" fontAlgn="base">
              <a:spcBef>
                <a:spcPct val="0"/>
              </a:spcBef>
              <a:spcAft>
                <a:spcPct val="0"/>
              </a:spcAft>
              <a:defRPr sz="3800" b="1">
                <a:solidFill>
                  <a:schemeClr val="accent2"/>
                </a:solidFill>
                <a:latin typeface="Verdana" pitchFamily="34" charset="0"/>
                <a:ea typeface="黑体" pitchFamily="2" charset="-122"/>
              </a:defRPr>
            </a:lvl7pPr>
            <a:lvl8pPr marL="1371600" algn="l" rtl="0" fontAlgn="base">
              <a:spcBef>
                <a:spcPct val="0"/>
              </a:spcBef>
              <a:spcAft>
                <a:spcPct val="0"/>
              </a:spcAft>
              <a:defRPr sz="3800" b="1">
                <a:solidFill>
                  <a:schemeClr val="accent2"/>
                </a:solidFill>
                <a:latin typeface="Verdana" pitchFamily="34" charset="0"/>
                <a:ea typeface="黑体" pitchFamily="2" charset="-122"/>
              </a:defRPr>
            </a:lvl8pPr>
            <a:lvl9pPr marL="1828800" algn="l" rtl="0" fontAlgn="base">
              <a:spcBef>
                <a:spcPct val="0"/>
              </a:spcBef>
              <a:spcAft>
                <a:spcPct val="0"/>
              </a:spcAft>
              <a:defRPr sz="3800" b="1">
                <a:solidFill>
                  <a:schemeClr val="accent2"/>
                </a:solidFill>
                <a:latin typeface="Verdana" pitchFamily="34" charset="0"/>
                <a:ea typeface="黑体" pitchFamily="2" charset="-122"/>
              </a:defRPr>
            </a:lvl9pPr>
          </a:lstStyle>
          <a:p>
            <a:pPr algn="ctr" eaLnBrk="1" hangingPunct="1">
              <a:lnSpc>
                <a:spcPct val="150000"/>
              </a:lnSpc>
            </a:pPr>
            <a:r>
              <a:rPr lang="zh-CN" altLang="en-US" sz="5400" kern="0" dirty="0" smtClean="0">
                <a:solidFill>
                  <a:srgbClr val="003300"/>
                </a:solidFill>
                <a:latin typeface="STZhongsong" charset="-122"/>
                <a:ea typeface="STZhongsong" charset="-122"/>
                <a:cs typeface="STZhongsong" charset="-122"/>
              </a:rPr>
              <a:t>中山大学采购招标工作指引</a:t>
            </a:r>
            <a:endParaRPr lang="zh-CN" altLang="en-US" sz="5400" kern="0" dirty="0">
              <a:solidFill>
                <a:srgbClr val="003300"/>
              </a:solidFill>
              <a:latin typeface="STZhongsong" charset="-122"/>
              <a:ea typeface="STZhongsong" charset="-122"/>
              <a:cs typeface="STZhongsong" charset="-122"/>
            </a:endParaRPr>
          </a:p>
        </p:txBody>
      </p:sp>
      <p:sp>
        <p:nvSpPr>
          <p:cNvPr id="4" name="Rectangle 3"/>
          <p:cNvSpPr txBox="1">
            <a:spLocks noChangeArrowheads="1"/>
          </p:cNvSpPr>
          <p:nvPr/>
        </p:nvSpPr>
        <p:spPr>
          <a:xfrm>
            <a:off x="855184" y="5425439"/>
            <a:ext cx="10556528" cy="555943"/>
          </a:xfrm>
          <a:prstGeom prst="rect">
            <a:avLst/>
          </a:prstGeom>
        </p:spPr>
        <p:txBody>
          <a:bodyPr/>
          <a:lstStyle>
            <a:lvl1pPr marL="469900" indent="-469900" algn="l" rtl="0" eaLnBrk="0" fontAlgn="base" hangingPunct="0">
              <a:spcBef>
                <a:spcPct val="20000"/>
              </a:spcBef>
              <a:spcAft>
                <a:spcPct val="0"/>
              </a:spcAft>
              <a:buClr>
                <a:schemeClr val="accent2"/>
              </a:buClr>
              <a:buFont typeface="Wingdings" charset="2"/>
              <a:buChar char="o"/>
              <a:defRPr sz="3000" b="1">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b="1">
                <a:solidFill>
                  <a:srgbClr val="0000FF"/>
                </a:solidFill>
                <a:latin typeface="+mn-lt"/>
                <a:ea typeface="+mn-ea"/>
              </a:defRPr>
            </a:lvl2pPr>
            <a:lvl3pPr marL="1304925" indent="-395288" algn="l" rtl="0" eaLnBrk="0" fontAlgn="base" hangingPunct="0">
              <a:spcBef>
                <a:spcPct val="20000"/>
              </a:spcBef>
              <a:spcAft>
                <a:spcPct val="0"/>
              </a:spcAft>
              <a:buClr>
                <a:schemeClr val="accent2"/>
              </a:buClr>
              <a:buFont typeface="Wingdings" charset="2"/>
              <a:buChar char="o"/>
              <a:defRPr sz="2300" b="1">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ea typeface="+mn-ea"/>
              </a:defRPr>
            </a:lvl9pPr>
          </a:lstStyle>
          <a:p>
            <a:pPr marL="0" indent="0" algn="ctr" eaLnBrk="1" hangingPunct="1">
              <a:lnSpc>
                <a:spcPct val="80000"/>
              </a:lnSpc>
              <a:buFont typeface="Arial" charset="0"/>
              <a:buNone/>
            </a:pPr>
            <a:endParaRPr lang="zh-CN" altLang="en-US" sz="3600" kern="0" dirty="0"/>
          </a:p>
        </p:txBody>
      </p:sp>
      <p:sp>
        <p:nvSpPr>
          <p:cNvPr id="5" name="TextBox 1"/>
          <p:cNvSpPr txBox="1">
            <a:spLocks noChangeArrowheads="1"/>
          </p:cNvSpPr>
          <p:nvPr/>
        </p:nvSpPr>
        <p:spPr bwMode="auto">
          <a:xfrm>
            <a:off x="468005" y="4300649"/>
            <a:ext cx="10556528"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charset="0"/>
                <a:ea typeface="宋体" charset="-122"/>
              </a:defRPr>
            </a:lvl1pPr>
            <a:lvl2pPr marL="742950" indent="-285750">
              <a:spcBef>
                <a:spcPct val="20000"/>
              </a:spcBef>
              <a:buFont typeface="Arial" charset="0"/>
              <a:buChar char="–"/>
              <a:defRPr sz="2800">
                <a:solidFill>
                  <a:schemeClr val="tx1"/>
                </a:solidFill>
                <a:latin typeface="Calibri" charset="0"/>
                <a:ea typeface="宋体" charset="-122"/>
              </a:defRPr>
            </a:lvl2pPr>
            <a:lvl3pPr marL="1143000" indent="-228600">
              <a:spcBef>
                <a:spcPct val="20000"/>
              </a:spcBef>
              <a:buFont typeface="Arial" charset="0"/>
              <a:buChar char="•"/>
              <a:defRPr sz="2400">
                <a:solidFill>
                  <a:schemeClr val="tx1"/>
                </a:solidFill>
                <a:latin typeface="Calibri" charset="0"/>
                <a:ea typeface="宋体" charset="-122"/>
              </a:defRPr>
            </a:lvl3pPr>
            <a:lvl4pPr marL="1600200" indent="-228600">
              <a:spcBef>
                <a:spcPct val="20000"/>
              </a:spcBef>
              <a:buFont typeface="Arial" charset="0"/>
              <a:buChar char="–"/>
              <a:defRPr sz="2000">
                <a:solidFill>
                  <a:schemeClr val="tx1"/>
                </a:solidFill>
                <a:latin typeface="Calibri" charset="0"/>
                <a:ea typeface="宋体" charset="-122"/>
              </a:defRPr>
            </a:lvl4pPr>
            <a:lvl5pPr marL="2057400" indent="-22860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r>
              <a:rPr lang="zh-CN" altLang="en-US" sz="2800" b="1" kern="0" dirty="0" smtClean="0">
                <a:solidFill>
                  <a:srgbClr val="003300"/>
                </a:solidFill>
                <a:latin typeface="Times New Roman" pitchFamily="18" charset="0"/>
                <a:ea typeface="STZhongsong" charset="-122"/>
                <a:cs typeface="Times New Roman" pitchFamily="18" charset="0"/>
              </a:rPr>
              <a:t>政府采购与招投标管理中心</a:t>
            </a:r>
            <a:endParaRPr lang="en-US" altLang="zh-CN" sz="2800" b="1" kern="0" dirty="0" smtClean="0">
              <a:solidFill>
                <a:srgbClr val="003300"/>
              </a:solidFill>
              <a:latin typeface="Times New Roman" pitchFamily="18" charset="0"/>
              <a:ea typeface="STZhongsong" charset="-122"/>
              <a:cs typeface="Times New Roman" pitchFamily="18" charset="0"/>
            </a:endParaRPr>
          </a:p>
          <a:p>
            <a:pPr algn="ctr" eaLnBrk="1" hangingPunct="1">
              <a:spcBef>
                <a:spcPct val="0"/>
              </a:spcBef>
              <a:buFontTx/>
              <a:buNone/>
            </a:pPr>
            <a:r>
              <a:rPr lang="en-US" altLang="zh-CN" sz="2800" b="1" kern="0" dirty="0" smtClean="0">
                <a:solidFill>
                  <a:srgbClr val="003300"/>
                </a:solidFill>
                <a:latin typeface="Times New Roman" pitchFamily="18" charset="0"/>
                <a:ea typeface="STZhongsong" charset="-122"/>
                <a:cs typeface="Times New Roman" pitchFamily="18" charset="0"/>
              </a:rPr>
              <a:t>2018</a:t>
            </a:r>
            <a:r>
              <a:rPr lang="zh-CN" altLang="en-US" sz="2800" b="1" kern="0" dirty="0" smtClean="0">
                <a:solidFill>
                  <a:srgbClr val="003300"/>
                </a:solidFill>
                <a:latin typeface="Times New Roman" pitchFamily="18" charset="0"/>
                <a:ea typeface="STZhongsong" charset="-122"/>
                <a:cs typeface="Times New Roman" pitchFamily="18" charset="0"/>
              </a:rPr>
              <a:t>年</a:t>
            </a:r>
            <a:r>
              <a:rPr lang="en-US" altLang="zh-CN" sz="2800" b="1" kern="0" dirty="0" smtClean="0">
                <a:solidFill>
                  <a:srgbClr val="003300"/>
                </a:solidFill>
                <a:latin typeface="Times New Roman" pitchFamily="18" charset="0"/>
                <a:ea typeface="STZhongsong" charset="-122"/>
                <a:cs typeface="Times New Roman" pitchFamily="18" charset="0"/>
              </a:rPr>
              <a:t>5</a:t>
            </a:r>
            <a:r>
              <a:rPr lang="zh-CN" altLang="en-US" sz="2800" b="1" kern="0" dirty="0" smtClean="0">
                <a:solidFill>
                  <a:srgbClr val="003300"/>
                </a:solidFill>
                <a:latin typeface="Times New Roman" pitchFamily="18" charset="0"/>
                <a:ea typeface="STZhongsong" charset="-122"/>
                <a:cs typeface="Times New Roman" pitchFamily="18" charset="0"/>
              </a:rPr>
              <a:t>月</a:t>
            </a:r>
            <a:endParaRPr lang="en-US" altLang="zh-CN" sz="2800" b="1" kern="0" dirty="0" smtClean="0">
              <a:solidFill>
                <a:srgbClr val="003300"/>
              </a:solidFill>
              <a:latin typeface="Times New Roman" pitchFamily="18" charset="0"/>
              <a:ea typeface="STZhongsong" charset="-122"/>
              <a:cs typeface="Times New Roman" pitchFamily="18" charset="0"/>
            </a:endParaRPr>
          </a:p>
        </p:txBody>
      </p:sp>
    </p:spTree>
    <p:extLst>
      <p:ext uri="{BB962C8B-B14F-4D97-AF65-F5344CB8AC3E}">
        <p14:creationId xmlns:p14="http://schemas.microsoft.com/office/powerpoint/2010/main" xmlns="" val="309915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校内分散采购（</a:t>
            </a:r>
            <a:r>
              <a:rPr lang="en-US" altLang="zh-CN" dirty="0" smtClean="0">
                <a:solidFill>
                  <a:srgbClr val="000000"/>
                </a:solidFill>
                <a:latin typeface="KaiTi" charset="-122"/>
                <a:ea typeface="KaiTi" charset="-122"/>
                <a:cs typeface="KaiTi" charset="-122"/>
              </a:rPr>
              <a:t>20</a:t>
            </a:r>
            <a:r>
              <a:rPr lang="zh-CN" altLang="en-US" dirty="0" smtClean="0">
                <a:solidFill>
                  <a:srgbClr val="000000"/>
                </a:solidFill>
                <a:latin typeface="KaiTi" charset="-122"/>
                <a:ea typeface="KaiTi" charset="-122"/>
                <a:cs typeface="KaiTi" charset="-122"/>
              </a:rPr>
              <a:t>万元以下）</a:t>
            </a:r>
            <a:endParaRPr lang="en-US" altLang="zh-CN" dirty="0">
              <a:solidFill>
                <a:srgbClr val="000000"/>
              </a:solidFill>
              <a:latin typeface="KaiTi" charset="-122"/>
              <a:ea typeface="KaiTi" charset="-122"/>
              <a:cs typeface="KaiTi" charset="-122"/>
            </a:endParaRPr>
          </a:p>
        </p:txBody>
      </p:sp>
      <p:sp>
        <p:nvSpPr>
          <p:cNvPr id="5" name="TextBox 4"/>
          <p:cNvSpPr txBox="1"/>
          <p:nvPr/>
        </p:nvSpPr>
        <p:spPr bwMode="gray">
          <a:xfrm>
            <a:off x="4598377" y="1057190"/>
            <a:ext cx="7423048" cy="5170646"/>
          </a:xfrm>
          <a:prstGeom prst="rect">
            <a:avLst/>
          </a:prstGeom>
          <a:noFill/>
          <a:ln w="9525" algn="ctr">
            <a:noFill/>
            <a:miter lim="800000"/>
            <a:headEnd/>
            <a:tailEnd/>
          </a:ln>
          <a:effectLst/>
        </p:spPr>
        <p:txBody>
          <a:bodyPr wrap="square" rtlCol="0">
            <a:spAutoFit/>
          </a:bodyPr>
          <a:lstStyle/>
          <a:p>
            <a:pPr algn="ctr">
              <a:buSzPct val="80000"/>
            </a:pPr>
            <a:r>
              <a:rPr lang="zh-CN" altLang="en-US" sz="1500" b="1" dirty="0" smtClean="0">
                <a:solidFill>
                  <a:srgbClr val="FF0000"/>
                </a:solidFill>
              </a:rPr>
              <a:t>货物项目</a:t>
            </a:r>
            <a:endParaRPr lang="en-US" altLang="zh-CN" sz="1500" b="1" dirty="0" smtClean="0">
              <a:solidFill>
                <a:srgbClr val="FF0000"/>
              </a:solidFill>
            </a:endParaRPr>
          </a:p>
          <a:p>
            <a:pPr>
              <a:buSzPct val="80000"/>
              <a:buFont typeface="Wingdings" charset="2"/>
              <a:buChar char="l"/>
            </a:pPr>
            <a:r>
              <a:rPr lang="zh-CN" altLang="en-US" sz="1500" dirty="0" smtClean="0">
                <a:solidFill>
                  <a:srgbClr val="000000"/>
                </a:solidFill>
              </a:rPr>
              <a:t>属于政府集中采购目录内的设备按前述政府集中采购流程操作，先提交需求至设备与实验室管理处采购计划科，汇总后提交政府采购与招投标管理中心进行政府集中采购。</a:t>
            </a:r>
            <a:endParaRPr lang="en-US" altLang="zh-CN" sz="1500" dirty="0" smtClean="0">
              <a:solidFill>
                <a:srgbClr val="000000"/>
              </a:solidFill>
            </a:endParaRPr>
          </a:p>
          <a:p>
            <a:pPr>
              <a:buSzPct val="80000"/>
              <a:buFont typeface="Wingdings" charset="2"/>
              <a:buChar char="l"/>
            </a:pPr>
            <a:r>
              <a:rPr lang="zh-CN" altLang="en-US" sz="1500" dirty="0" smtClean="0">
                <a:solidFill>
                  <a:srgbClr val="000000"/>
                </a:solidFill>
              </a:rPr>
              <a:t>单价或批量总价低于</a:t>
            </a:r>
            <a:r>
              <a:rPr lang="en-US" altLang="zh-CN" sz="1500" dirty="0" smtClean="0">
                <a:solidFill>
                  <a:srgbClr val="000000"/>
                </a:solidFill>
              </a:rPr>
              <a:t>20</a:t>
            </a:r>
            <a:r>
              <a:rPr lang="zh-CN" altLang="en-US" sz="1500" dirty="0" smtClean="0">
                <a:solidFill>
                  <a:srgbClr val="000000"/>
                </a:solidFill>
              </a:rPr>
              <a:t>万元的非政府集中采购的仪器设备，无需进行专家购置论证，可以直接通过网上竞价、商务谈判或学校认可的其他方式进行采购。</a:t>
            </a:r>
            <a:endParaRPr lang="en-US" altLang="zh-CN" sz="1500" dirty="0" smtClean="0">
              <a:solidFill>
                <a:srgbClr val="000000"/>
              </a:solidFill>
            </a:endParaRPr>
          </a:p>
          <a:p>
            <a:pPr>
              <a:buSzPct val="80000"/>
              <a:buFont typeface="Wingdings" charset="2"/>
              <a:buChar char="l"/>
            </a:pPr>
            <a:r>
              <a:rPr lang="zh-CN" altLang="en-US" sz="1500" b="1" dirty="0" smtClean="0">
                <a:solidFill>
                  <a:srgbClr val="FF0000"/>
                </a:solidFill>
              </a:rPr>
              <a:t>但使用</a:t>
            </a:r>
            <a:r>
              <a:rPr lang="zh-CN" altLang="en-US" sz="1500" b="1" dirty="0">
                <a:solidFill>
                  <a:srgbClr val="FF0000"/>
                </a:solidFill>
              </a:rPr>
              <a:t>学校重点发展项目资金（包括教育部改善基本办学条件专项资金等）</a:t>
            </a:r>
            <a:r>
              <a:rPr lang="zh-CN" altLang="en-US" sz="1500" b="1" dirty="0">
                <a:solidFill>
                  <a:srgbClr val="000000"/>
                </a:solidFill>
              </a:rPr>
              <a:t>所采购</a:t>
            </a:r>
            <a:r>
              <a:rPr lang="zh-CN" altLang="en-US" sz="1500" b="1" dirty="0" smtClean="0">
                <a:solidFill>
                  <a:srgbClr val="000000"/>
                </a:solidFill>
              </a:rPr>
              <a:t>的仪器</a:t>
            </a:r>
            <a:r>
              <a:rPr lang="zh-CN" altLang="en-US" sz="1500" b="1" dirty="0">
                <a:solidFill>
                  <a:srgbClr val="000000"/>
                </a:solidFill>
              </a:rPr>
              <a:t>设备，</a:t>
            </a:r>
            <a:r>
              <a:rPr lang="zh-CN" altLang="en-US" sz="1500" b="1" dirty="0">
                <a:solidFill>
                  <a:srgbClr val="FF0000"/>
                </a:solidFill>
              </a:rPr>
              <a:t>无论单价多少</a:t>
            </a:r>
            <a:r>
              <a:rPr lang="zh-CN" altLang="en-US" sz="1500" b="1" dirty="0">
                <a:solidFill>
                  <a:srgbClr val="000000"/>
                </a:solidFill>
              </a:rPr>
              <a:t>，需由学校相关职能部门按整体项目组织论证并通过后才能进入采购程序</a:t>
            </a:r>
            <a:r>
              <a:rPr lang="zh-CN" altLang="en-US" sz="1500" b="1" dirty="0" smtClean="0">
                <a:solidFill>
                  <a:srgbClr val="000000"/>
                </a:solidFill>
              </a:rPr>
              <a:t>。</a:t>
            </a:r>
            <a:endParaRPr lang="en-US" altLang="zh-CN" sz="1500" b="1" dirty="0" smtClean="0">
              <a:solidFill>
                <a:srgbClr val="000000"/>
              </a:solidFill>
            </a:endParaRPr>
          </a:p>
          <a:p>
            <a:pPr>
              <a:buSzPct val="80000"/>
              <a:buFont typeface="Wingdings" charset="2"/>
              <a:buChar char="l"/>
            </a:pPr>
            <a:r>
              <a:rPr lang="zh-CN" altLang="zh-CN" sz="1500" dirty="0">
                <a:solidFill>
                  <a:srgbClr val="000000"/>
                </a:solidFill>
              </a:rPr>
              <a:t>详询设备与实验室管理处采购计划科，李老师，电话：</a:t>
            </a:r>
            <a:r>
              <a:rPr lang="en-US" altLang="zh-CN" sz="1500" dirty="0">
                <a:solidFill>
                  <a:srgbClr val="000000"/>
                </a:solidFill>
              </a:rPr>
              <a:t>020-84111893</a:t>
            </a:r>
            <a:r>
              <a:rPr lang="zh-CN" altLang="zh-CN" sz="1500" dirty="0">
                <a:solidFill>
                  <a:srgbClr val="000000"/>
                </a:solidFill>
              </a:rPr>
              <a:t>。</a:t>
            </a:r>
            <a:r>
              <a:rPr lang="zh-CN" altLang="en-US" sz="1500" dirty="0">
                <a:solidFill>
                  <a:srgbClr val="000000"/>
                </a:solidFill>
              </a:rPr>
              <a:t> </a:t>
            </a:r>
            <a:endParaRPr lang="en-US" altLang="zh-CN" sz="1500" dirty="0">
              <a:solidFill>
                <a:srgbClr val="000000"/>
              </a:solidFill>
            </a:endParaRPr>
          </a:p>
          <a:p>
            <a:pPr algn="ctr">
              <a:buSzPct val="80000"/>
            </a:pPr>
            <a:endParaRPr lang="en-US" altLang="zh-CN" sz="1500" b="1" dirty="0" smtClean="0">
              <a:solidFill>
                <a:srgbClr val="FF0000"/>
              </a:solidFill>
              <a:latin typeface="黑体" charset="-122"/>
            </a:endParaRPr>
          </a:p>
          <a:p>
            <a:pPr algn="ctr">
              <a:buSzPct val="80000"/>
            </a:pPr>
            <a:r>
              <a:rPr lang="zh-CN" altLang="en-US" sz="1500" b="1" dirty="0" smtClean="0">
                <a:solidFill>
                  <a:srgbClr val="FF0000"/>
                </a:solidFill>
                <a:latin typeface="黑体" charset="-122"/>
              </a:rPr>
              <a:t>工程项目</a:t>
            </a:r>
            <a:endParaRPr lang="en-US" altLang="zh-CN" sz="1500" b="1" dirty="0" smtClean="0">
              <a:solidFill>
                <a:srgbClr val="FF0000"/>
              </a:solidFill>
              <a:latin typeface="黑体" charset="-122"/>
            </a:endParaRPr>
          </a:p>
          <a:p>
            <a:pPr>
              <a:buSzPct val="80000"/>
              <a:buFont typeface="Wingdings" charset="2"/>
              <a:buChar char="l"/>
            </a:pPr>
            <a:r>
              <a:rPr lang="en-US" altLang="zh-CN" sz="1500" dirty="0" smtClean="0">
                <a:solidFill>
                  <a:srgbClr val="000000"/>
                </a:solidFill>
                <a:latin typeface="黑体" charset="-122"/>
              </a:rPr>
              <a:t>20</a:t>
            </a:r>
            <a:r>
              <a:rPr lang="zh-CN" altLang="en-US" sz="1500" dirty="0" smtClean="0">
                <a:solidFill>
                  <a:srgbClr val="000000"/>
                </a:solidFill>
                <a:latin typeface="黑体" charset="-122"/>
              </a:rPr>
              <a:t>万元以下修缮工程主要由总务处工程中心负责，</a:t>
            </a:r>
            <a:r>
              <a:rPr lang="zh-CN" altLang="zh-CN" sz="1500" dirty="0">
                <a:solidFill>
                  <a:srgbClr val="000000"/>
                </a:solidFill>
              </a:rPr>
              <a:t>详询总务处工程中心，王老师，电话：</a:t>
            </a:r>
            <a:r>
              <a:rPr lang="en-US" altLang="zh-CN" sz="1500" dirty="0">
                <a:solidFill>
                  <a:srgbClr val="000000"/>
                </a:solidFill>
              </a:rPr>
              <a:t>020-84115182</a:t>
            </a:r>
            <a:r>
              <a:rPr lang="zh-CN" altLang="zh-CN" sz="1500" dirty="0">
                <a:solidFill>
                  <a:srgbClr val="000000"/>
                </a:solidFill>
              </a:rPr>
              <a:t>。</a:t>
            </a:r>
            <a:endParaRPr lang="en-US" altLang="zh-CN" sz="1500" b="1" dirty="0" smtClean="0">
              <a:solidFill>
                <a:srgbClr val="FF0000"/>
              </a:solidFill>
              <a:latin typeface="黑体" charset="-122"/>
            </a:endParaRPr>
          </a:p>
          <a:p>
            <a:pPr>
              <a:buSzPct val="80000"/>
            </a:pPr>
            <a:endParaRPr lang="en-US" altLang="zh-CN" sz="1500" b="1" dirty="0" smtClean="0">
              <a:solidFill>
                <a:srgbClr val="FF0000"/>
              </a:solidFill>
              <a:latin typeface="黑体" charset="-122"/>
            </a:endParaRPr>
          </a:p>
          <a:p>
            <a:pPr algn="ctr">
              <a:buSzPct val="80000"/>
            </a:pPr>
            <a:r>
              <a:rPr lang="zh-CN" altLang="en-US" sz="1500" b="1" dirty="0" smtClean="0">
                <a:solidFill>
                  <a:srgbClr val="FF0000"/>
                </a:solidFill>
                <a:latin typeface="黑体" charset="-122"/>
              </a:rPr>
              <a:t>服务项目</a:t>
            </a:r>
            <a:endParaRPr lang="en-US" altLang="zh-CN" sz="1500" dirty="0" smtClean="0">
              <a:solidFill>
                <a:srgbClr val="000000"/>
              </a:solidFill>
              <a:latin typeface="黑体" charset="-122"/>
            </a:endParaRPr>
          </a:p>
          <a:p>
            <a:pPr>
              <a:buSzPct val="80000"/>
              <a:buFont typeface="Wingdings" charset="2"/>
              <a:buChar char="l"/>
            </a:pPr>
            <a:r>
              <a:rPr lang="zh-CN" altLang="en-US" sz="1500" dirty="0" smtClean="0">
                <a:solidFill>
                  <a:srgbClr val="000000"/>
                </a:solidFill>
                <a:latin typeface="黑体" charset="-122"/>
              </a:rPr>
              <a:t>采用学校正式合同范本的服务项目，</a:t>
            </a:r>
            <a:r>
              <a:rPr lang="zh-CN" altLang="en-US" sz="1500" dirty="0">
                <a:solidFill>
                  <a:srgbClr val="000000"/>
                </a:solidFill>
              </a:rPr>
              <a:t>由本单位负责人审批</a:t>
            </a:r>
            <a:r>
              <a:rPr lang="zh-CN" altLang="en-US" sz="1500" dirty="0" smtClean="0">
                <a:solidFill>
                  <a:srgbClr val="000000"/>
                </a:solidFill>
              </a:rPr>
              <a:t>，职能部门审查后盖章，合同签署后提交</a:t>
            </a:r>
            <a:r>
              <a:rPr lang="zh-CN" altLang="en-US" sz="1500" dirty="0">
                <a:solidFill>
                  <a:srgbClr val="000000"/>
                </a:solidFill>
              </a:rPr>
              <a:t>合同原件一份至发展规划办公室政策法规处备案</a:t>
            </a:r>
            <a:r>
              <a:rPr lang="zh-CN" altLang="en-US" sz="1500" dirty="0" smtClean="0">
                <a:solidFill>
                  <a:srgbClr val="000000"/>
                </a:solidFill>
              </a:rPr>
              <a:t>。</a:t>
            </a:r>
            <a:endParaRPr lang="en-US" altLang="zh-CN" sz="1500" dirty="0" smtClean="0">
              <a:solidFill>
                <a:srgbClr val="000000"/>
              </a:solidFill>
            </a:endParaRPr>
          </a:p>
          <a:p>
            <a:pPr>
              <a:buSzPct val="80000"/>
              <a:buFont typeface="Wingdings" charset="2"/>
              <a:buChar char="l"/>
            </a:pPr>
            <a:r>
              <a:rPr lang="zh-CN" altLang="en-US" sz="1500" dirty="0" smtClean="0">
                <a:solidFill>
                  <a:srgbClr val="000000"/>
                </a:solidFill>
                <a:latin typeface="黑体" charset="-122"/>
              </a:rPr>
              <a:t>学校未公布正式合同范本或者对合同范本有变更的服务项目，通过学校</a:t>
            </a:r>
            <a:r>
              <a:rPr lang="en-US" altLang="zh-CN" sz="1500" dirty="0" smtClean="0">
                <a:solidFill>
                  <a:srgbClr val="000000"/>
                </a:solidFill>
                <a:latin typeface="黑体" charset="-122"/>
              </a:rPr>
              <a:t>OA</a:t>
            </a:r>
            <a:r>
              <a:rPr lang="zh-CN" altLang="en-US" sz="1500" dirty="0" smtClean="0">
                <a:solidFill>
                  <a:srgbClr val="000000"/>
                </a:solidFill>
                <a:latin typeface="黑体" charset="-122"/>
              </a:rPr>
              <a:t>提交合同电子版给合同业务主管部门及发展规划办公室政策法规处审查，审查通过后方能盖章签署。</a:t>
            </a:r>
            <a:endParaRPr lang="en-US" altLang="zh-CN" sz="1500" dirty="0" smtClean="0">
              <a:solidFill>
                <a:srgbClr val="000000"/>
              </a:solidFill>
              <a:latin typeface="黑体" charset="-122"/>
            </a:endParaRPr>
          </a:p>
          <a:p>
            <a:pPr>
              <a:buSzPct val="80000"/>
              <a:buFont typeface="Wingdings" charset="2"/>
              <a:buChar char="l"/>
            </a:pPr>
            <a:r>
              <a:rPr lang="zh-CN" altLang="zh-CN" sz="1500" dirty="0" smtClean="0">
                <a:solidFill>
                  <a:srgbClr val="000000"/>
                </a:solidFill>
              </a:rPr>
              <a:t>职能部门划分</a:t>
            </a:r>
            <a:r>
              <a:rPr lang="zh-CN" altLang="zh-CN" sz="1500" dirty="0">
                <a:solidFill>
                  <a:srgbClr val="000000"/>
                </a:solidFill>
              </a:rPr>
              <a:t>具体按</a:t>
            </a:r>
            <a:r>
              <a:rPr lang="zh-CN" altLang="zh-CN" sz="1500" dirty="0" smtClean="0">
                <a:solidFill>
                  <a:srgbClr val="000000"/>
                </a:solidFill>
              </a:rPr>
              <a:t>《中山大学合同管理办法》</a:t>
            </a:r>
            <a:r>
              <a:rPr lang="zh-CN" altLang="en-US" sz="1500" dirty="0" smtClean="0">
                <a:solidFill>
                  <a:srgbClr val="000000"/>
                </a:solidFill>
              </a:rPr>
              <a:t>执行：</a:t>
            </a:r>
            <a:r>
              <a:rPr lang="en-US" altLang="zh-CN" sz="1500" u="sng" dirty="0" smtClean="0">
                <a:solidFill>
                  <a:srgbClr val="000000"/>
                </a:solidFill>
                <a:hlinkClick r:id="rId3"/>
              </a:rPr>
              <a:t>http</a:t>
            </a:r>
            <a:r>
              <a:rPr lang="en-US" altLang="zh-CN" sz="1500" u="sng" dirty="0">
                <a:solidFill>
                  <a:srgbClr val="000000"/>
                </a:solidFill>
                <a:hlinkClick r:id="rId3"/>
              </a:rPr>
              <a:t>://</a:t>
            </a:r>
            <a:r>
              <a:rPr lang="en-US" altLang="zh-CN" sz="1500" u="sng" dirty="0" smtClean="0">
                <a:solidFill>
                  <a:srgbClr val="000000"/>
                </a:solidFill>
                <a:hlinkClick r:id="rId3"/>
              </a:rPr>
              <a:t>fzghb.sysu.edu.cn/docs/20160704112342704491.pdf</a:t>
            </a:r>
            <a:endParaRPr lang="en-US" altLang="zh-CN" sz="1500" u="sng" dirty="0" smtClean="0">
              <a:solidFill>
                <a:srgbClr val="000000"/>
              </a:solidFill>
            </a:endParaRPr>
          </a:p>
          <a:p>
            <a:pPr>
              <a:buSzPct val="80000"/>
              <a:buFont typeface="Wingdings" charset="2"/>
              <a:buChar char="l"/>
            </a:pPr>
            <a:r>
              <a:rPr lang="zh-CN" altLang="en-US" sz="1500" dirty="0" smtClean="0">
                <a:solidFill>
                  <a:srgbClr val="000000"/>
                </a:solidFill>
                <a:latin typeface="黑体" charset="-122"/>
              </a:rPr>
              <a:t>详询各职能部门及政策法规处，政策法规处电话：</a:t>
            </a:r>
            <a:r>
              <a:rPr lang="en-US" altLang="zh-CN" sz="1500" dirty="0" smtClean="0">
                <a:solidFill>
                  <a:srgbClr val="000000"/>
                </a:solidFill>
                <a:latin typeface="黑体" charset="-122"/>
              </a:rPr>
              <a:t>020-84113383</a:t>
            </a:r>
            <a:endParaRPr lang="zh-CN" altLang="en-US" sz="1500" dirty="0">
              <a:solidFill>
                <a:srgbClr val="000000"/>
              </a:solidFill>
              <a:latin typeface="黑体" charset="-122"/>
            </a:endParaRPr>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 y="1538654"/>
            <a:ext cx="4668716" cy="371914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48185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货物快速采购（</a:t>
            </a:r>
            <a:r>
              <a:rPr lang="en-US" altLang="zh-CN" dirty="0" smtClean="0">
                <a:latin typeface="KaiTi" charset="-122"/>
                <a:ea typeface="KaiTi" charset="-122"/>
                <a:cs typeface="KaiTi" charset="-122"/>
              </a:rPr>
              <a:t>20</a:t>
            </a:r>
            <a:r>
              <a:rPr lang="zh-CN" altLang="en-US" dirty="0" smtClean="0">
                <a:latin typeface="KaiTi" charset="-122"/>
                <a:ea typeface="KaiTi" charset="-122"/>
                <a:cs typeface="KaiTi" charset="-122"/>
              </a:rPr>
              <a:t>万元</a:t>
            </a:r>
            <a:r>
              <a:rPr lang="en-US" altLang="zh-CN" dirty="0" smtClean="0">
                <a:latin typeface="KaiTi" charset="-122"/>
                <a:ea typeface="KaiTi" charset="-122"/>
                <a:cs typeface="KaiTi" charset="-122"/>
              </a:rPr>
              <a:t>-100</a:t>
            </a:r>
            <a:r>
              <a:rPr lang="zh-CN" altLang="en-US" dirty="0" smtClean="0">
                <a:latin typeface="KaiTi" charset="-122"/>
                <a:ea typeface="KaiTi" charset="-122"/>
                <a:cs typeface="KaiTi" charset="-122"/>
              </a:rPr>
              <a:t>万元）</a:t>
            </a:r>
            <a:endParaRPr lang="en-US" altLang="zh-CN" dirty="0">
              <a:latin typeface="KaiTi" charset="-122"/>
              <a:ea typeface="KaiTi" charset="-122"/>
              <a:cs typeface="KaiTi" charset="-122"/>
            </a:endParaRPr>
          </a:p>
        </p:txBody>
      </p:sp>
      <p:sp>
        <p:nvSpPr>
          <p:cNvPr id="5" name="TextBox 4"/>
          <p:cNvSpPr txBox="1"/>
          <p:nvPr/>
        </p:nvSpPr>
        <p:spPr bwMode="gray">
          <a:xfrm>
            <a:off x="4906108" y="1696915"/>
            <a:ext cx="7071356" cy="4231928"/>
          </a:xfrm>
          <a:prstGeom prst="rect">
            <a:avLst/>
          </a:prstGeom>
          <a:noFill/>
          <a:ln w="9525" algn="ctr">
            <a:noFill/>
            <a:miter lim="800000"/>
            <a:headEnd/>
            <a:tailEnd/>
          </a:ln>
          <a:effectLst/>
        </p:spPr>
        <p:txBody>
          <a:bodyPr wrap="square" rtlCol="0">
            <a:spAutoFit/>
          </a:bodyPr>
          <a:lstStyle/>
          <a:p>
            <a:pPr algn="ctr">
              <a:buSzPct val="80000"/>
            </a:pPr>
            <a:r>
              <a:rPr lang="zh-CN" altLang="en-US" sz="1600" b="1" dirty="0" smtClean="0">
                <a:solidFill>
                  <a:srgbClr val="FF0000"/>
                </a:solidFill>
              </a:rPr>
              <a:t>货物项目</a:t>
            </a:r>
            <a:r>
              <a:rPr lang="zh-CN" altLang="en-US" sz="1600" b="1" dirty="0">
                <a:solidFill>
                  <a:srgbClr val="FF0000"/>
                </a:solidFill>
                <a:latin typeface="黑体" charset="-122"/>
                <a:ea typeface="黑体" charset="-122"/>
              </a:rPr>
              <a:t>（</a:t>
            </a:r>
            <a:r>
              <a:rPr lang="en-US" altLang="zh-CN" sz="1600" b="1" dirty="0" smtClean="0">
                <a:solidFill>
                  <a:srgbClr val="FF0000"/>
                </a:solidFill>
                <a:latin typeface="黑体" charset="-122"/>
                <a:ea typeface="黑体" charset="-122"/>
              </a:rPr>
              <a:t>20-100</a:t>
            </a:r>
            <a:r>
              <a:rPr lang="zh-CN" altLang="en-US" sz="1600" b="1" dirty="0">
                <a:solidFill>
                  <a:srgbClr val="FF0000"/>
                </a:solidFill>
                <a:latin typeface="黑体" charset="-122"/>
                <a:ea typeface="黑体" charset="-122"/>
              </a:rPr>
              <a:t>万元）</a:t>
            </a:r>
            <a:endParaRPr lang="en-US" altLang="zh-CN" sz="1600" b="1" dirty="0">
              <a:solidFill>
                <a:srgbClr val="FF0000"/>
              </a:solidFill>
              <a:latin typeface="黑体" charset="-122"/>
              <a:ea typeface="黑体" charset="-122"/>
            </a:endParaRPr>
          </a:p>
          <a:p>
            <a:pPr>
              <a:buSzPct val="80000"/>
              <a:buFont typeface="Wingdings" charset="2"/>
              <a:buChar char="l"/>
            </a:pPr>
            <a:r>
              <a:rPr lang="zh-CN" altLang="en-US" sz="1600" dirty="0" smtClean="0"/>
              <a:t>第一步：提交需求至设备与实验室管理处采购计划科进行论证，论证后的项目通过中山大学设备论证管理系统流转至政府采购与招投标管理中心，论证材料应包含用户填写的货物快速采购表格。</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smtClean="0"/>
              <a:t>第二步：政府采购与招投标管理中心接到流转的项目后，分配项目至相关经办人，经办人在一天内须与用户取得联系，并指导用户在快速采购系统（</a:t>
            </a:r>
            <a:r>
              <a:rPr lang="en-US" altLang="zh-CN" sz="1600" dirty="0" smtClean="0">
                <a:hlinkClick r:id="rId3"/>
              </a:rPr>
              <a:t>http</a:t>
            </a:r>
            <a:r>
              <a:rPr lang="en-US" altLang="zh-CN" sz="1600" dirty="0">
                <a:hlinkClick r:id="rId3"/>
              </a:rPr>
              <a:t>://202.116.65.105/bid</a:t>
            </a:r>
            <a:r>
              <a:rPr lang="en-US" altLang="zh-CN" sz="1600" dirty="0" smtClean="0">
                <a:hlinkClick r:id="rId3"/>
              </a:rPr>
              <a:t>/</a:t>
            </a:r>
            <a:r>
              <a:rPr lang="zh-CN" altLang="en-US" sz="1600" dirty="0" smtClean="0"/>
              <a:t>）导入表格，提交项目。</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smtClean="0"/>
              <a:t>第三步：经办人审核用户提交的项目无误后，对外发布采购公告</a:t>
            </a:r>
            <a:r>
              <a:rPr lang="zh-CN" altLang="en-US" sz="1600" b="1" dirty="0"/>
              <a:t>，</a:t>
            </a:r>
            <a:r>
              <a:rPr lang="zh-CN" altLang="en-US" sz="1600" b="1" dirty="0" smtClean="0"/>
              <a:t>按</a:t>
            </a:r>
            <a:r>
              <a:rPr lang="en-US" altLang="zh-CN" sz="1600" b="1" dirty="0" smtClean="0"/>
              <a:t>《</a:t>
            </a:r>
            <a:r>
              <a:rPr lang="zh-CN" altLang="en-US" sz="1600" b="1" dirty="0" smtClean="0"/>
              <a:t>中山大学快速采购实施细则</a:t>
            </a:r>
            <a:r>
              <a:rPr lang="en-US" altLang="zh-CN" sz="1600" b="1" dirty="0" smtClean="0"/>
              <a:t>》</a:t>
            </a:r>
            <a:r>
              <a:rPr lang="zh-CN" altLang="en-US" sz="1600" b="1" dirty="0" smtClean="0"/>
              <a:t>规定的时限和要求组织采购活动，具体完成周期见第二部分汇总表</a:t>
            </a:r>
            <a:endParaRPr lang="en-US" altLang="zh-CN" sz="1600" b="1" dirty="0" smtClean="0"/>
          </a:p>
          <a:p>
            <a:pPr>
              <a:buSzPct val="80000"/>
              <a:buFont typeface="Wingdings" charset="2"/>
              <a:buChar char="l"/>
            </a:pPr>
            <a:endParaRPr lang="en-US" altLang="zh-CN" sz="1600" b="1" dirty="0" smtClean="0"/>
          </a:p>
          <a:p>
            <a:pPr>
              <a:buSzPct val="80000"/>
              <a:buFont typeface="Wingdings" charset="2"/>
              <a:buChar char="l"/>
            </a:pPr>
            <a:r>
              <a:rPr lang="zh-CN" altLang="zh-CN" sz="1600" dirty="0"/>
              <a:t>详询设备与实验室管理处采购计划科，李老师，电话：</a:t>
            </a:r>
            <a:r>
              <a:rPr lang="en-US" altLang="zh-CN" sz="1600" dirty="0" smtClean="0"/>
              <a:t>020-84111893</a:t>
            </a:r>
            <a:r>
              <a:rPr lang="zh-CN" altLang="en-US" sz="1600" dirty="0" smtClean="0"/>
              <a:t>；政府采购与招投标管理中心，李老师，</a:t>
            </a:r>
            <a:r>
              <a:rPr lang="en-US" altLang="zh-CN" sz="1600" dirty="0" smtClean="0"/>
              <a:t>020-84115085</a:t>
            </a:r>
            <a:r>
              <a:rPr lang="zh-CN" altLang="en-US" sz="1600" dirty="0" smtClean="0"/>
              <a:t>转</a:t>
            </a:r>
            <a:r>
              <a:rPr lang="en-US" altLang="zh-CN" sz="1600" dirty="0" smtClean="0"/>
              <a:t>811</a:t>
            </a:r>
            <a:r>
              <a:rPr lang="zh-CN" altLang="en-US" sz="1600" dirty="0"/>
              <a:t> </a:t>
            </a:r>
            <a:endParaRPr lang="en-US" altLang="zh-CN" sz="1600" b="1" dirty="0" smtClean="0">
              <a:solidFill>
                <a:srgbClr val="FF0000"/>
              </a:solidFill>
              <a:latin typeface="黑体" charset="-122"/>
              <a:ea typeface="黑体" charset="-122"/>
            </a:endParaRPr>
          </a:p>
          <a:p>
            <a:pPr algn="ctr">
              <a:buSzPct val="80000"/>
            </a:pPr>
            <a:endParaRPr lang="en-US" altLang="zh-CN" sz="1500" b="1" dirty="0" smtClean="0">
              <a:solidFill>
                <a:srgbClr val="FF0000"/>
              </a:solidFill>
              <a:latin typeface="黑体" charset="-122"/>
              <a:ea typeface="黑体" charset="-122"/>
            </a:endParaRPr>
          </a:p>
          <a:p>
            <a:pPr>
              <a:buSzPct val="80000"/>
              <a:buFont typeface="Wingdings" charset="2"/>
              <a:buChar char="l"/>
            </a:pPr>
            <a:endParaRPr lang="en-US" altLang="zh-CN" sz="1400" dirty="0" smtClean="0">
              <a:latin typeface="黑体" charset="-122"/>
              <a:ea typeface="黑体" charset="-122"/>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469" y="1696915"/>
            <a:ext cx="4863639" cy="375431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22419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服务快速采购（</a:t>
            </a:r>
            <a:r>
              <a:rPr lang="en-US" altLang="zh-CN" dirty="0" smtClean="0">
                <a:latin typeface="KaiTi" charset="-122"/>
                <a:ea typeface="KaiTi" charset="-122"/>
                <a:cs typeface="KaiTi" charset="-122"/>
              </a:rPr>
              <a:t>20</a:t>
            </a:r>
            <a:r>
              <a:rPr lang="zh-CN" altLang="en-US" dirty="0" smtClean="0">
                <a:latin typeface="KaiTi" charset="-122"/>
                <a:ea typeface="KaiTi" charset="-122"/>
                <a:cs typeface="KaiTi" charset="-122"/>
              </a:rPr>
              <a:t>万元</a:t>
            </a:r>
            <a:r>
              <a:rPr lang="en-US" altLang="zh-CN" dirty="0" smtClean="0">
                <a:latin typeface="KaiTi" charset="-122"/>
                <a:ea typeface="KaiTi" charset="-122"/>
                <a:cs typeface="KaiTi" charset="-122"/>
              </a:rPr>
              <a:t>-100</a:t>
            </a:r>
            <a:r>
              <a:rPr lang="zh-CN" altLang="en-US" dirty="0" smtClean="0">
                <a:latin typeface="KaiTi" charset="-122"/>
                <a:ea typeface="KaiTi" charset="-122"/>
                <a:cs typeface="KaiTi" charset="-122"/>
              </a:rPr>
              <a:t>万元）</a:t>
            </a:r>
            <a:endParaRPr lang="en-US" altLang="zh-CN" dirty="0">
              <a:latin typeface="KaiTi" charset="-122"/>
              <a:ea typeface="KaiTi" charset="-122"/>
              <a:cs typeface="KaiTi" charset="-122"/>
            </a:endParaRPr>
          </a:p>
        </p:txBody>
      </p:sp>
      <p:sp>
        <p:nvSpPr>
          <p:cNvPr id="5" name="TextBox 4"/>
          <p:cNvSpPr txBox="1"/>
          <p:nvPr/>
        </p:nvSpPr>
        <p:spPr bwMode="gray">
          <a:xfrm>
            <a:off x="4800600" y="971203"/>
            <a:ext cx="7071356" cy="4708981"/>
          </a:xfrm>
          <a:prstGeom prst="rect">
            <a:avLst/>
          </a:prstGeom>
          <a:noFill/>
          <a:ln w="9525" algn="ctr">
            <a:noFill/>
            <a:miter lim="800000"/>
            <a:headEnd/>
            <a:tailEnd/>
          </a:ln>
          <a:effectLst/>
        </p:spPr>
        <p:txBody>
          <a:bodyPr wrap="square" rtlCol="0">
            <a:spAutoFit/>
          </a:bodyPr>
          <a:lstStyle/>
          <a:p>
            <a:pPr algn="ctr">
              <a:buSzPct val="80000"/>
            </a:pPr>
            <a:endParaRPr lang="en-US" altLang="zh-CN" sz="1500" b="1" dirty="0" smtClean="0">
              <a:solidFill>
                <a:srgbClr val="FF0000"/>
              </a:solidFill>
              <a:latin typeface="黑体" charset="-122"/>
              <a:ea typeface="黑体" charset="-122"/>
            </a:endParaRPr>
          </a:p>
          <a:p>
            <a:pPr algn="ctr">
              <a:buSzPct val="80000"/>
            </a:pPr>
            <a:r>
              <a:rPr lang="zh-CN" altLang="en-US" sz="1500" b="1" dirty="0" smtClean="0">
                <a:solidFill>
                  <a:srgbClr val="FF0000"/>
                </a:solidFill>
                <a:latin typeface="黑体" charset="-122"/>
                <a:ea typeface="黑体" charset="-122"/>
              </a:rPr>
              <a:t>服务项目（</a:t>
            </a:r>
            <a:r>
              <a:rPr lang="en-US" altLang="zh-CN" sz="1500" b="1" dirty="0" smtClean="0">
                <a:solidFill>
                  <a:srgbClr val="FF0000"/>
                </a:solidFill>
                <a:latin typeface="黑体" charset="-122"/>
                <a:ea typeface="黑体" charset="-122"/>
              </a:rPr>
              <a:t>20-100</a:t>
            </a:r>
            <a:r>
              <a:rPr lang="zh-CN" altLang="en-US" sz="1500" b="1" dirty="0" smtClean="0">
                <a:solidFill>
                  <a:srgbClr val="FF0000"/>
                </a:solidFill>
                <a:latin typeface="黑体" charset="-122"/>
                <a:ea typeface="黑体" charset="-122"/>
              </a:rPr>
              <a:t>万元）</a:t>
            </a:r>
            <a:endParaRPr lang="en-US" altLang="zh-CN" sz="1500" dirty="0" smtClean="0">
              <a:latin typeface="黑体" charset="-122"/>
              <a:ea typeface="黑体" charset="-122"/>
            </a:endParaRPr>
          </a:p>
          <a:p>
            <a:pPr>
              <a:buSzPct val="80000"/>
              <a:buFont typeface="Wingdings" charset="2"/>
              <a:buChar char="l"/>
            </a:pPr>
            <a:r>
              <a:rPr lang="zh-CN" altLang="en-US" sz="1600" dirty="0" smtClean="0">
                <a:latin typeface="黑体" charset="-122"/>
                <a:ea typeface="黑体" charset="-122"/>
              </a:rPr>
              <a:t>第一步：按政府采购与招投标管理中心主页</a:t>
            </a:r>
            <a:r>
              <a:rPr lang="en-US" altLang="zh-CN" sz="1600" dirty="0" smtClean="0">
                <a:latin typeface="黑体" charset="-122"/>
                <a:ea typeface="黑体" charset="-122"/>
              </a:rPr>
              <a:t>—</a:t>
            </a:r>
            <a:r>
              <a:rPr lang="zh-CN" altLang="en-US" sz="1600" dirty="0" smtClean="0">
                <a:latin typeface="黑体" charset="-122"/>
                <a:ea typeface="黑体" charset="-122"/>
              </a:rPr>
              <a:t>服务指引</a:t>
            </a:r>
            <a:r>
              <a:rPr lang="en-US" altLang="zh-CN" sz="1600" dirty="0" smtClean="0">
                <a:latin typeface="黑体" charset="-122"/>
                <a:ea typeface="黑体" charset="-122"/>
              </a:rPr>
              <a:t>—20</a:t>
            </a:r>
            <a:r>
              <a:rPr lang="zh-CN" altLang="en-US" sz="1600" dirty="0" smtClean="0">
                <a:latin typeface="黑体" charset="-122"/>
                <a:ea typeface="黑体" charset="-122"/>
              </a:rPr>
              <a:t>万元及以上服务项目启动采购流程：</a:t>
            </a:r>
            <a:r>
              <a:rPr lang="en-US" altLang="zh-CN" sz="1600" dirty="0" smtClean="0">
                <a:latin typeface="黑体" charset="-122"/>
                <a:ea typeface="黑体" charset="-122"/>
                <a:hlinkClick r:id="rId3"/>
              </a:rPr>
              <a:t>http</a:t>
            </a:r>
            <a:r>
              <a:rPr lang="en-US" altLang="zh-CN" sz="1600" dirty="0">
                <a:latin typeface="黑体" charset="-122"/>
                <a:ea typeface="黑体" charset="-122"/>
                <a:hlinkClick r:id="rId3"/>
              </a:rPr>
              <a:t>://</a:t>
            </a:r>
            <a:r>
              <a:rPr lang="en-US" altLang="zh-CN" sz="1600" dirty="0" smtClean="0">
                <a:latin typeface="黑体" charset="-122"/>
                <a:ea typeface="黑体" charset="-122"/>
                <a:hlinkClick r:id="rId3"/>
              </a:rPr>
              <a:t>bidding.sysu.edu.cn/node/36</a:t>
            </a:r>
            <a:r>
              <a:rPr lang="zh-CN" altLang="en-US" sz="1600" dirty="0" smtClean="0">
                <a:latin typeface="黑体" charset="-122"/>
                <a:ea typeface="黑体" charset="-122"/>
              </a:rPr>
              <a:t>提交相关材料，主要包括</a:t>
            </a:r>
            <a:r>
              <a:rPr lang="zh-CN" altLang="en-US" sz="1600" dirty="0" smtClean="0"/>
              <a:t>经费</a:t>
            </a:r>
            <a:r>
              <a:rPr lang="zh-CN" altLang="en-US" sz="1600" dirty="0"/>
              <a:t>及落实情况说明、用户需求书（即采购需求</a:t>
            </a:r>
            <a:r>
              <a:rPr lang="zh-CN" altLang="en-US" sz="1600" dirty="0">
                <a:latin typeface="黑体" charset="-122"/>
                <a:ea typeface="黑体" charset="-122"/>
              </a:rPr>
              <a:t>）、合同模板</a:t>
            </a:r>
            <a:r>
              <a:rPr lang="zh-CN" altLang="en-US" sz="1600" b="1" dirty="0">
                <a:solidFill>
                  <a:srgbClr val="FF0000"/>
                </a:solidFill>
                <a:latin typeface="黑体" charset="-122"/>
                <a:ea typeface="黑体" charset="-122"/>
              </a:rPr>
              <a:t>（须使用经政策法规</a:t>
            </a:r>
            <a:r>
              <a:rPr lang="zh-CN" altLang="en-US" sz="1600" b="1" dirty="0" smtClean="0">
                <a:solidFill>
                  <a:srgbClr val="FF0000"/>
                </a:solidFill>
                <a:latin typeface="黑体" charset="-122"/>
                <a:ea typeface="黑体" charset="-122"/>
              </a:rPr>
              <a:t>处审订的</a:t>
            </a:r>
            <a:r>
              <a:rPr lang="zh-CN" altLang="en-US" sz="1600" b="1" dirty="0">
                <a:solidFill>
                  <a:srgbClr val="FF0000"/>
                </a:solidFill>
                <a:latin typeface="黑体" charset="-122"/>
                <a:ea typeface="黑体" charset="-122"/>
              </a:rPr>
              <a:t>范本或</a:t>
            </a:r>
            <a:r>
              <a:rPr lang="zh-CN" altLang="en-US" sz="1600" b="1" dirty="0" smtClean="0">
                <a:solidFill>
                  <a:srgbClr val="FF0000"/>
                </a:solidFill>
                <a:latin typeface="黑体" charset="-122"/>
                <a:ea typeface="黑体" charset="-122"/>
              </a:rPr>
              <a:t>模</a:t>
            </a:r>
            <a:r>
              <a:rPr lang="zh-CN" altLang="en-US" sz="1600" b="1" dirty="0">
                <a:solidFill>
                  <a:srgbClr val="FF0000"/>
                </a:solidFill>
                <a:latin typeface="黑体" charset="-122"/>
                <a:ea typeface="黑体" charset="-122"/>
              </a:rPr>
              <a:t>版，若未经审订请先通过</a:t>
            </a:r>
            <a:r>
              <a:rPr lang="en-US" altLang="zh-CN" sz="1600" b="1" dirty="0">
                <a:solidFill>
                  <a:srgbClr val="FF0000"/>
                </a:solidFill>
                <a:latin typeface="黑体" charset="-122"/>
                <a:ea typeface="黑体" charset="-122"/>
              </a:rPr>
              <a:t>OA</a:t>
            </a:r>
            <a:r>
              <a:rPr lang="zh-CN" altLang="en-US" sz="1600" b="1" dirty="0">
                <a:solidFill>
                  <a:srgbClr val="FF0000"/>
                </a:solidFill>
                <a:latin typeface="黑体" charset="-122"/>
                <a:ea typeface="黑体" charset="-122"/>
              </a:rPr>
              <a:t>系统报审</a:t>
            </a:r>
            <a:r>
              <a:rPr lang="zh-CN" altLang="en-US" sz="1600" b="1" dirty="0" smtClean="0">
                <a:solidFill>
                  <a:srgbClr val="FF0000"/>
                </a:solidFill>
                <a:latin typeface="黑体" charset="-122"/>
                <a:ea typeface="黑体" charset="-122"/>
              </a:rPr>
              <a:t>）</a:t>
            </a:r>
            <a:r>
              <a:rPr lang="zh-CN" altLang="en-US" sz="1600" dirty="0" smtClean="0">
                <a:latin typeface="黑体" charset="-122"/>
                <a:ea typeface="黑体" charset="-122"/>
              </a:rPr>
              <a:t>、服务</a:t>
            </a:r>
            <a:r>
              <a:rPr lang="zh-CN" altLang="en-US" sz="1600" dirty="0" smtClean="0"/>
              <a:t>快速</a:t>
            </a:r>
            <a:r>
              <a:rPr lang="zh-CN" altLang="en-US" sz="1600" dirty="0"/>
              <a:t>采购表格</a:t>
            </a:r>
            <a:r>
              <a:rPr lang="zh-CN" altLang="en-US" sz="1600" dirty="0" smtClean="0">
                <a:latin typeface="黑体" charset="-122"/>
                <a:ea typeface="黑体" charset="-122"/>
              </a:rPr>
              <a:t>，经职能部门审批后，</a:t>
            </a:r>
            <a:r>
              <a:rPr lang="zh-CN" altLang="en-US" sz="1600" dirty="0"/>
              <a:t>通过学校</a:t>
            </a:r>
            <a:r>
              <a:rPr lang="en-US" altLang="zh-CN" sz="1600" dirty="0"/>
              <a:t>OA</a:t>
            </a:r>
            <a:r>
              <a:rPr lang="zh-CN" altLang="en-US" sz="1600" dirty="0"/>
              <a:t>流转至政府采购与招投标管理</a:t>
            </a:r>
            <a:r>
              <a:rPr lang="zh-CN" altLang="en-US" sz="1600" dirty="0" smtClean="0"/>
              <a:t>中心。</a:t>
            </a:r>
            <a:endParaRPr lang="en-US" altLang="zh-CN" sz="1600" dirty="0" smtClean="0"/>
          </a:p>
          <a:p>
            <a:pPr>
              <a:buSzPct val="80000"/>
            </a:pPr>
            <a:endParaRPr lang="en-US" altLang="zh-CN" sz="1600" dirty="0" smtClean="0"/>
          </a:p>
          <a:p>
            <a:pPr>
              <a:buSzPct val="80000"/>
              <a:buFont typeface="Wingdings" charset="2"/>
              <a:buChar char="l"/>
            </a:pPr>
            <a:r>
              <a:rPr lang="zh-CN" altLang="en-US" sz="1600" dirty="0" smtClean="0">
                <a:latin typeface="黑体" charset="-122"/>
                <a:ea typeface="黑体" charset="-122"/>
              </a:rPr>
              <a:t>第二步：</a:t>
            </a:r>
            <a:r>
              <a:rPr lang="zh-CN" altLang="en-US" sz="1600" dirty="0"/>
              <a:t>政府采购与招投标管理中心接到流转的项目后，分配项目至相关经办人，经办人在一天内须与用户取得联系，并指导用户在快速采购系统（</a:t>
            </a:r>
            <a:r>
              <a:rPr lang="en-US" altLang="zh-CN" sz="1600" dirty="0">
                <a:hlinkClick r:id="rId4"/>
              </a:rPr>
              <a:t>http://202.116.65.105/bid/</a:t>
            </a:r>
            <a:r>
              <a:rPr lang="zh-CN" altLang="en-US" sz="1600" dirty="0"/>
              <a:t>）导入表格，提交项目</a:t>
            </a:r>
            <a:r>
              <a:rPr lang="zh-CN" altLang="en-US" sz="1600" dirty="0" smtClean="0"/>
              <a:t>。</a:t>
            </a:r>
            <a:endParaRPr lang="en-US" altLang="zh-CN" sz="1600" dirty="0" smtClean="0"/>
          </a:p>
          <a:p>
            <a:pPr>
              <a:buSzPct val="80000"/>
              <a:buFont typeface="Wingdings" charset="2"/>
              <a:buChar char="l"/>
            </a:pPr>
            <a:endParaRPr lang="en-US" altLang="zh-CN" sz="1600" dirty="0" smtClean="0">
              <a:latin typeface="黑体" charset="-122"/>
              <a:ea typeface="黑体" charset="-122"/>
            </a:endParaRPr>
          </a:p>
          <a:p>
            <a:pPr>
              <a:buSzPct val="80000"/>
              <a:buFont typeface="Wingdings" charset="2"/>
              <a:buChar char="l"/>
            </a:pPr>
            <a:r>
              <a:rPr lang="zh-CN" altLang="en-US" sz="1600" dirty="0"/>
              <a:t>第三步：经办人审核用户提交的项目无误后，对外发布采购公告</a:t>
            </a:r>
            <a:r>
              <a:rPr lang="zh-CN" altLang="en-US" sz="1600" b="1" dirty="0"/>
              <a:t>，按</a:t>
            </a:r>
            <a:r>
              <a:rPr lang="en-US" altLang="zh-CN" sz="1600" b="1" dirty="0"/>
              <a:t>《</a:t>
            </a:r>
            <a:r>
              <a:rPr lang="zh-CN" altLang="en-US" sz="1600" b="1" dirty="0"/>
              <a:t>中山大学快速采购实施细则</a:t>
            </a:r>
            <a:r>
              <a:rPr lang="en-US" altLang="zh-CN" sz="1600" b="1" dirty="0"/>
              <a:t>》</a:t>
            </a:r>
            <a:r>
              <a:rPr lang="zh-CN" altLang="en-US" sz="1600" b="1" dirty="0"/>
              <a:t>规定的时限和要求组织采购活动，具体</a:t>
            </a:r>
            <a:r>
              <a:rPr lang="zh-CN" altLang="en-US" sz="1600" b="1" dirty="0" smtClean="0"/>
              <a:t>完成周期见第二部分汇总表</a:t>
            </a:r>
            <a:endParaRPr lang="en-US" altLang="zh-CN" sz="1600" b="1" dirty="0" smtClean="0"/>
          </a:p>
          <a:p>
            <a:pPr>
              <a:buSzPct val="80000"/>
              <a:buFont typeface="Wingdings" charset="2"/>
              <a:buChar char="l"/>
            </a:pPr>
            <a:endParaRPr lang="en-US" altLang="zh-CN" sz="1600" b="1" dirty="0"/>
          </a:p>
          <a:p>
            <a:pPr>
              <a:buSzPct val="80000"/>
              <a:buFont typeface="Wingdings" charset="2"/>
              <a:buChar char="l"/>
            </a:pPr>
            <a:r>
              <a:rPr lang="zh-CN" altLang="zh-CN" sz="1600" dirty="0"/>
              <a:t>详</a:t>
            </a:r>
            <a:r>
              <a:rPr lang="zh-CN" altLang="zh-CN" sz="1600" dirty="0" smtClean="0"/>
              <a:t>询</a:t>
            </a:r>
            <a:r>
              <a:rPr lang="zh-CN" altLang="en-US" sz="1600" dirty="0" smtClean="0"/>
              <a:t>政府</a:t>
            </a:r>
            <a:r>
              <a:rPr lang="zh-CN" altLang="en-US" sz="1600" dirty="0"/>
              <a:t>采购与招投标管理中心</a:t>
            </a:r>
            <a:r>
              <a:rPr lang="zh-CN" altLang="en-US" sz="1600" dirty="0" smtClean="0"/>
              <a:t>，李老师</a:t>
            </a:r>
            <a:r>
              <a:rPr lang="zh-CN" altLang="en-US" sz="1600" dirty="0"/>
              <a:t>，</a:t>
            </a:r>
            <a:r>
              <a:rPr lang="en-US" altLang="zh-CN" sz="1600" dirty="0" smtClean="0"/>
              <a:t>020-84115087</a:t>
            </a:r>
            <a:endParaRPr lang="en-US" altLang="zh-CN" sz="1600" b="1" dirty="0"/>
          </a:p>
          <a:p>
            <a:pPr>
              <a:buSzPct val="80000"/>
              <a:buFont typeface="Wingdings" charset="2"/>
              <a:buChar char="l"/>
            </a:pPr>
            <a:endParaRPr lang="en-US" altLang="zh-CN" sz="1400" dirty="0" smtClean="0">
              <a:latin typeface="黑体" charset="-122"/>
              <a:ea typeface="黑体" charset="-122"/>
            </a:endParaRPr>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2469" y="1696915"/>
            <a:ext cx="4810885" cy="375431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611458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工程快速采购（</a:t>
            </a:r>
            <a:r>
              <a:rPr lang="en-US" altLang="zh-CN" dirty="0" smtClean="0">
                <a:latin typeface="KaiTi" charset="-122"/>
                <a:ea typeface="KaiTi" charset="-122"/>
                <a:cs typeface="KaiTi" charset="-122"/>
              </a:rPr>
              <a:t>20</a:t>
            </a:r>
            <a:r>
              <a:rPr lang="zh-CN" altLang="en-US" dirty="0" smtClean="0">
                <a:latin typeface="KaiTi" charset="-122"/>
                <a:ea typeface="KaiTi" charset="-122"/>
                <a:cs typeface="KaiTi" charset="-122"/>
              </a:rPr>
              <a:t>万元</a:t>
            </a:r>
            <a:r>
              <a:rPr lang="en-US" altLang="zh-CN" dirty="0" smtClean="0">
                <a:latin typeface="KaiTi" charset="-122"/>
                <a:ea typeface="KaiTi" charset="-122"/>
                <a:cs typeface="KaiTi" charset="-122"/>
              </a:rPr>
              <a:t>-120</a:t>
            </a:r>
            <a:r>
              <a:rPr lang="zh-CN" altLang="en-US" dirty="0" smtClean="0">
                <a:latin typeface="KaiTi" charset="-122"/>
                <a:ea typeface="KaiTi" charset="-122"/>
                <a:cs typeface="KaiTi" charset="-122"/>
              </a:rPr>
              <a:t>万元）</a:t>
            </a:r>
            <a:endParaRPr lang="en-US" altLang="zh-CN" dirty="0">
              <a:latin typeface="KaiTi" charset="-122"/>
              <a:ea typeface="KaiTi" charset="-122"/>
              <a:cs typeface="KaiTi" charset="-122"/>
            </a:endParaRPr>
          </a:p>
        </p:txBody>
      </p:sp>
      <p:sp>
        <p:nvSpPr>
          <p:cNvPr id="5" name="TextBox 4"/>
          <p:cNvSpPr txBox="1"/>
          <p:nvPr/>
        </p:nvSpPr>
        <p:spPr bwMode="gray">
          <a:xfrm>
            <a:off x="5020408" y="1778026"/>
            <a:ext cx="6851548" cy="3447098"/>
          </a:xfrm>
          <a:prstGeom prst="rect">
            <a:avLst/>
          </a:prstGeom>
          <a:noFill/>
          <a:ln w="9525" algn="ctr">
            <a:noFill/>
            <a:miter lim="800000"/>
            <a:headEnd/>
            <a:tailEnd/>
          </a:ln>
          <a:effectLst/>
        </p:spPr>
        <p:txBody>
          <a:bodyPr wrap="square" rtlCol="0">
            <a:spAutoFit/>
          </a:bodyPr>
          <a:lstStyle/>
          <a:p>
            <a:pPr algn="ctr">
              <a:buSzPct val="80000"/>
            </a:pPr>
            <a:endParaRPr lang="en-US" altLang="zh-CN" sz="1400" b="1" dirty="0" smtClean="0">
              <a:solidFill>
                <a:srgbClr val="FF0000"/>
              </a:solidFill>
              <a:latin typeface="黑体" charset="-122"/>
              <a:ea typeface="黑体" charset="-122"/>
            </a:endParaRPr>
          </a:p>
          <a:p>
            <a:pPr algn="ctr">
              <a:buSzPct val="80000"/>
            </a:pPr>
            <a:r>
              <a:rPr lang="zh-CN" altLang="en-US" sz="1600" b="1" dirty="0" smtClean="0">
                <a:solidFill>
                  <a:srgbClr val="FF0000"/>
                </a:solidFill>
                <a:latin typeface="黑体" charset="-122"/>
                <a:ea typeface="黑体" charset="-122"/>
              </a:rPr>
              <a:t>工程项目（</a:t>
            </a:r>
            <a:r>
              <a:rPr lang="en-US" altLang="zh-CN" sz="1600" b="1" dirty="0" smtClean="0">
                <a:solidFill>
                  <a:srgbClr val="FF0000"/>
                </a:solidFill>
                <a:latin typeface="黑体" charset="-122"/>
                <a:ea typeface="黑体" charset="-122"/>
              </a:rPr>
              <a:t>20-120</a:t>
            </a:r>
            <a:r>
              <a:rPr lang="zh-CN" altLang="en-US" sz="1600" b="1" dirty="0" smtClean="0">
                <a:solidFill>
                  <a:srgbClr val="FF0000"/>
                </a:solidFill>
                <a:latin typeface="黑体" charset="-122"/>
                <a:ea typeface="黑体" charset="-122"/>
              </a:rPr>
              <a:t>万元）</a:t>
            </a:r>
            <a:endParaRPr lang="en-US" altLang="zh-CN" sz="1600" b="1" dirty="0" smtClean="0">
              <a:solidFill>
                <a:srgbClr val="FF0000"/>
              </a:solidFill>
              <a:latin typeface="黑体" charset="-122"/>
              <a:ea typeface="黑体" charset="-122"/>
            </a:endParaRPr>
          </a:p>
          <a:p>
            <a:pPr>
              <a:buSzPct val="80000"/>
              <a:buFont typeface="Wingdings" charset="2"/>
              <a:buChar char="l"/>
            </a:pPr>
            <a:r>
              <a:rPr lang="zh-CN" altLang="en-US" sz="1600" dirty="0"/>
              <a:t>第一步：提交需求</a:t>
            </a:r>
            <a:r>
              <a:rPr lang="zh-CN" altLang="en-US" sz="1600" dirty="0" smtClean="0"/>
              <a:t>至总务处工程中心进行审批，审批后</a:t>
            </a:r>
            <a:r>
              <a:rPr lang="zh-CN" altLang="en-US" sz="1600" dirty="0"/>
              <a:t>的项目</a:t>
            </a:r>
            <a:r>
              <a:rPr lang="zh-CN" altLang="en-US" sz="1600" dirty="0" smtClean="0"/>
              <a:t>通过学校</a:t>
            </a:r>
            <a:r>
              <a:rPr lang="en-US" altLang="zh-CN" sz="1600" dirty="0" smtClean="0"/>
              <a:t>OA</a:t>
            </a:r>
            <a:r>
              <a:rPr lang="zh-CN" altLang="en-US" sz="1600" dirty="0" smtClean="0"/>
              <a:t>流转</a:t>
            </a:r>
            <a:r>
              <a:rPr lang="zh-CN" altLang="en-US" sz="1600" dirty="0"/>
              <a:t>至政府采购与招投标管理</a:t>
            </a:r>
            <a:r>
              <a:rPr lang="zh-CN" altLang="en-US" sz="1600" dirty="0" smtClean="0"/>
              <a:t>中心。</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a:t>第二步：政府采购与招投标管理中心接到流转的项目后</a:t>
            </a:r>
            <a:r>
              <a:rPr lang="zh-CN" altLang="en-US" sz="1600" dirty="0" smtClean="0"/>
              <a:t>，由相关经办人制作快速采购文件，与用户、职能部门确认后发布采购公告</a:t>
            </a:r>
            <a:r>
              <a:rPr lang="zh-CN" altLang="en-US" sz="1600" b="1" dirty="0"/>
              <a:t>，按</a:t>
            </a:r>
            <a:r>
              <a:rPr lang="en-US" altLang="zh-CN" sz="1600" b="1" dirty="0"/>
              <a:t>《</a:t>
            </a:r>
            <a:r>
              <a:rPr lang="zh-CN" altLang="en-US" sz="1600" b="1" dirty="0"/>
              <a:t>中山大学快速采购实施细则</a:t>
            </a:r>
            <a:r>
              <a:rPr lang="en-US" altLang="zh-CN" sz="1600" b="1" dirty="0"/>
              <a:t>》</a:t>
            </a:r>
            <a:r>
              <a:rPr lang="zh-CN" altLang="en-US" sz="1600" b="1" dirty="0"/>
              <a:t>规定的时限和要求组织采购活动，具体</a:t>
            </a:r>
            <a:r>
              <a:rPr lang="zh-CN" altLang="en-US" sz="1600" b="1" dirty="0" smtClean="0"/>
              <a:t>完成</a:t>
            </a:r>
            <a:r>
              <a:rPr lang="zh-CN" altLang="en-US" sz="1600" b="1" dirty="0"/>
              <a:t>周期</a:t>
            </a:r>
            <a:r>
              <a:rPr lang="zh-CN" altLang="en-US" sz="1600" b="1" dirty="0" smtClean="0"/>
              <a:t>见第二部分汇总表</a:t>
            </a:r>
            <a:endParaRPr lang="en-US" altLang="zh-CN" sz="1600" b="1" dirty="0" smtClean="0"/>
          </a:p>
          <a:p>
            <a:pPr>
              <a:buSzPct val="80000"/>
              <a:buFont typeface="Wingdings" charset="2"/>
              <a:buChar char="l"/>
            </a:pPr>
            <a:endParaRPr lang="en-US" altLang="zh-CN" sz="1600" b="1" dirty="0" smtClean="0"/>
          </a:p>
          <a:p>
            <a:pPr>
              <a:buSzPct val="80000"/>
              <a:buFont typeface="Wingdings" charset="2"/>
              <a:buChar char="l"/>
            </a:pPr>
            <a:r>
              <a:rPr lang="zh-CN" altLang="zh-CN" sz="1600" dirty="0"/>
              <a:t>详</a:t>
            </a:r>
            <a:r>
              <a:rPr lang="zh-CN" altLang="zh-CN" sz="1600" dirty="0" smtClean="0"/>
              <a:t>询</a:t>
            </a:r>
            <a:r>
              <a:rPr lang="zh-CN" altLang="zh-CN" sz="1600" dirty="0"/>
              <a:t>总务处工程中心，王老师，电话：</a:t>
            </a:r>
            <a:r>
              <a:rPr lang="en-US" altLang="zh-CN" sz="1600" dirty="0"/>
              <a:t>020-84115182 </a:t>
            </a:r>
            <a:r>
              <a:rPr lang="zh-CN" altLang="en-US" sz="1600" dirty="0" smtClean="0"/>
              <a:t>；</a:t>
            </a:r>
            <a:r>
              <a:rPr lang="zh-CN" altLang="en-US" sz="1600" dirty="0"/>
              <a:t>政府采购与招投标管理中心</a:t>
            </a:r>
            <a:r>
              <a:rPr lang="zh-CN" altLang="en-US" sz="1600" dirty="0" smtClean="0"/>
              <a:t>，周老师</a:t>
            </a:r>
            <a:r>
              <a:rPr lang="zh-CN" altLang="en-US" sz="1600" dirty="0"/>
              <a:t>，</a:t>
            </a:r>
            <a:r>
              <a:rPr lang="en-US" altLang="zh-CN" sz="1600" dirty="0"/>
              <a:t>020-84115085</a:t>
            </a:r>
            <a:r>
              <a:rPr lang="zh-CN" altLang="en-US" sz="1600" dirty="0" smtClean="0"/>
              <a:t>转</a:t>
            </a:r>
            <a:r>
              <a:rPr lang="en-US" altLang="zh-CN" sz="1600" dirty="0" smtClean="0"/>
              <a:t>808</a:t>
            </a:r>
          </a:p>
          <a:p>
            <a:pPr>
              <a:buSzPct val="80000"/>
              <a:buFont typeface="Wingdings" charset="2"/>
              <a:buChar char="l"/>
            </a:pPr>
            <a:endParaRPr lang="en-US" altLang="zh-CN" sz="1400" b="1" dirty="0"/>
          </a:p>
          <a:p>
            <a:pPr>
              <a:buSzPct val="80000"/>
              <a:buFont typeface="Wingdings" charset="2"/>
              <a:buChar char="l"/>
            </a:pPr>
            <a:endParaRPr lang="en-US" altLang="zh-CN" sz="1400" dirty="0" smtClean="0">
              <a:latin typeface="黑体" charset="-122"/>
              <a:ea typeface="黑体" charset="-122"/>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2469" y="1696915"/>
            <a:ext cx="5074653" cy="375431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938287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政府采购分散采购（货物</a:t>
            </a:r>
            <a:r>
              <a:rPr lang="en-US" altLang="zh-CN" dirty="0" smtClean="0">
                <a:latin typeface="KaiTi" charset="-122"/>
                <a:ea typeface="KaiTi" charset="-122"/>
                <a:cs typeface="KaiTi" charset="-122"/>
              </a:rPr>
              <a:t>100</a:t>
            </a:r>
            <a:r>
              <a:rPr lang="zh-CN" altLang="en-US" dirty="0" smtClean="0">
                <a:latin typeface="KaiTi" charset="-122"/>
                <a:ea typeface="KaiTi" charset="-122"/>
                <a:cs typeface="KaiTi" charset="-122"/>
              </a:rPr>
              <a:t>万元以上）</a:t>
            </a:r>
            <a:endParaRPr lang="en-US" altLang="zh-CN" dirty="0">
              <a:latin typeface="KaiTi" charset="-122"/>
              <a:ea typeface="KaiTi" charset="-122"/>
              <a:cs typeface="KaiTi" charset="-122"/>
            </a:endParaRPr>
          </a:p>
        </p:txBody>
      </p:sp>
      <p:sp>
        <p:nvSpPr>
          <p:cNvPr id="5" name="TextBox 4"/>
          <p:cNvSpPr txBox="1"/>
          <p:nvPr/>
        </p:nvSpPr>
        <p:spPr bwMode="gray">
          <a:xfrm>
            <a:off x="4114799" y="1544948"/>
            <a:ext cx="7906625" cy="4278094"/>
          </a:xfrm>
          <a:prstGeom prst="rect">
            <a:avLst/>
          </a:prstGeom>
          <a:noFill/>
          <a:ln w="9525" algn="ctr">
            <a:noFill/>
            <a:miter lim="800000"/>
            <a:headEnd/>
            <a:tailEnd/>
          </a:ln>
          <a:effectLst/>
        </p:spPr>
        <p:txBody>
          <a:bodyPr wrap="square" rtlCol="0">
            <a:spAutoFit/>
          </a:bodyPr>
          <a:lstStyle/>
          <a:p>
            <a:pPr algn="ctr">
              <a:buSzPct val="80000"/>
            </a:pPr>
            <a:r>
              <a:rPr lang="zh-CN" altLang="en-US" sz="1600" b="1" dirty="0" smtClean="0">
                <a:solidFill>
                  <a:srgbClr val="FF0000"/>
                </a:solidFill>
              </a:rPr>
              <a:t>货物项目</a:t>
            </a:r>
            <a:endParaRPr lang="en-US" altLang="zh-CN" sz="1600" b="1" dirty="0" smtClean="0">
              <a:solidFill>
                <a:srgbClr val="FF0000"/>
              </a:solidFill>
            </a:endParaRPr>
          </a:p>
          <a:p>
            <a:pPr>
              <a:buSzPct val="80000"/>
              <a:buFont typeface="Wingdings" charset="2"/>
              <a:buChar char="l"/>
            </a:pPr>
            <a:r>
              <a:rPr lang="zh-CN" altLang="en-US" sz="1600" dirty="0" smtClean="0"/>
              <a:t>第一步：提交需求至设备与实验室管理处采购计划科进行论证，论证后的项目通过中山大学设备论证管理系统流转至政府采购与招投标管理中心，论证材料应包含用户填写的</a:t>
            </a:r>
            <a:r>
              <a:rPr lang="zh-CN" altLang="en-US" sz="1600" b="1" dirty="0" smtClean="0">
                <a:solidFill>
                  <a:srgbClr val="FF0000"/>
                </a:solidFill>
              </a:rPr>
              <a:t>政府采购计划填报表</a:t>
            </a:r>
            <a:r>
              <a:rPr lang="zh-CN" altLang="en-US" sz="1600" dirty="0" smtClean="0"/>
              <a:t>。</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smtClean="0"/>
              <a:t>第二步：政府采购与招投标管理中心接到流转的项目后，分配项目至相关经办人，经办人在一天内须与用户取得联系，并与用户协商采用何种采购方式，采购方式确定后，经办人按相应的采购方式制作采购文件并通过系统向财政部上报政府采购计划（</a:t>
            </a:r>
            <a:r>
              <a:rPr lang="zh-CN" altLang="en-US" sz="1600" b="1" dirty="0" smtClean="0">
                <a:solidFill>
                  <a:srgbClr val="FF0000"/>
                </a:solidFill>
              </a:rPr>
              <a:t>常用竞争性磋商、公开招标两种方式，</a:t>
            </a:r>
            <a:r>
              <a:rPr lang="en-US" altLang="zh-CN" sz="1600" b="1" dirty="0" smtClean="0">
                <a:solidFill>
                  <a:srgbClr val="FF0000"/>
                </a:solidFill>
              </a:rPr>
              <a:t>200</a:t>
            </a:r>
            <a:r>
              <a:rPr lang="zh-CN" altLang="en-US" sz="1600" b="1" dirty="0" smtClean="0">
                <a:solidFill>
                  <a:srgbClr val="FF0000"/>
                </a:solidFill>
              </a:rPr>
              <a:t>万元以上的项目必须采用公开招标方式，</a:t>
            </a:r>
            <a:r>
              <a:rPr lang="en-US" altLang="zh-CN" sz="1600" b="1" dirty="0" smtClean="0">
                <a:solidFill>
                  <a:srgbClr val="FF0000"/>
                </a:solidFill>
              </a:rPr>
              <a:t>100</a:t>
            </a:r>
            <a:r>
              <a:rPr lang="zh-CN" altLang="en-US" sz="1600" b="1" dirty="0" smtClean="0">
                <a:solidFill>
                  <a:srgbClr val="FF0000"/>
                </a:solidFill>
              </a:rPr>
              <a:t>万元以上的进口机电产品可以选用机电产品国际招标方式</a:t>
            </a:r>
            <a:r>
              <a:rPr lang="zh-CN" altLang="en-US" sz="1600" dirty="0" smtClean="0"/>
              <a:t>）</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smtClean="0"/>
              <a:t>第三步：经办人与用户确认采购文件无误，并获得财政部备案通过后，在高校电子招投标平台及中国政府采购网对外发布采购公告</a:t>
            </a:r>
            <a:r>
              <a:rPr lang="zh-CN" altLang="en-US" sz="1600" b="1" dirty="0"/>
              <a:t>，</a:t>
            </a:r>
            <a:r>
              <a:rPr lang="zh-CN" altLang="en-US" sz="1600" b="1" dirty="0" smtClean="0"/>
              <a:t>按政府采购法律法规规定的时限和要求组织采购活动，</a:t>
            </a:r>
            <a:r>
              <a:rPr lang="zh-CN" altLang="en-US" sz="1600" b="1" dirty="0" smtClean="0">
                <a:solidFill>
                  <a:srgbClr val="FF0000"/>
                </a:solidFill>
              </a:rPr>
              <a:t>具体的采购方式适用情形及完成周期见第二部分汇总表</a:t>
            </a:r>
            <a:endParaRPr lang="en-US" altLang="zh-CN" sz="1600" b="1" dirty="0" smtClean="0">
              <a:solidFill>
                <a:srgbClr val="FF0000"/>
              </a:solidFill>
            </a:endParaRPr>
          </a:p>
          <a:p>
            <a:pPr>
              <a:buSzPct val="80000"/>
              <a:buFont typeface="Wingdings" charset="2"/>
              <a:buChar char="l"/>
            </a:pPr>
            <a:endParaRPr lang="en-US" altLang="zh-CN" sz="1600" b="1" dirty="0" smtClean="0">
              <a:solidFill>
                <a:srgbClr val="FF0000"/>
              </a:solidFill>
            </a:endParaRPr>
          </a:p>
          <a:p>
            <a:pPr>
              <a:buSzPct val="80000"/>
              <a:buFont typeface="Wingdings" charset="2"/>
              <a:buChar char="l"/>
            </a:pPr>
            <a:r>
              <a:rPr lang="zh-CN" altLang="zh-CN" sz="1600" dirty="0"/>
              <a:t>详询设备与实验室管理处采购计划科，李老师，电话：</a:t>
            </a:r>
            <a:r>
              <a:rPr lang="en-US" altLang="zh-CN" sz="1600" dirty="0" smtClean="0"/>
              <a:t>020-84111893</a:t>
            </a:r>
            <a:r>
              <a:rPr lang="zh-CN" altLang="en-US" sz="1600" dirty="0" smtClean="0"/>
              <a:t>；政府采购与招投标管理中心，李老师</a:t>
            </a:r>
            <a:r>
              <a:rPr lang="en-US" altLang="zh-CN" sz="1600" dirty="0" smtClean="0"/>
              <a:t>020-84115087</a:t>
            </a:r>
            <a:r>
              <a:rPr lang="zh-CN" altLang="en-US" sz="1600" dirty="0"/>
              <a:t> </a:t>
            </a:r>
            <a:r>
              <a:rPr lang="zh-CN" altLang="en-US" sz="1600" dirty="0" smtClean="0"/>
              <a:t>，柯老师</a:t>
            </a:r>
            <a:r>
              <a:rPr lang="en-US" altLang="zh-CN" sz="1600" dirty="0" smtClean="0"/>
              <a:t>020-84115085</a:t>
            </a:r>
            <a:r>
              <a:rPr lang="zh-CN" altLang="en-US" sz="1600" dirty="0" smtClean="0"/>
              <a:t>转</a:t>
            </a:r>
            <a:r>
              <a:rPr lang="en-US" altLang="zh-CN" sz="1600" dirty="0" smtClean="0"/>
              <a:t>803</a:t>
            </a:r>
            <a:endParaRPr lang="en-US" altLang="zh-CN" sz="1600" b="1" dirty="0" smtClean="0">
              <a:solidFill>
                <a:srgbClr val="FF0000"/>
              </a:solidFill>
              <a:latin typeface="黑体" charset="-122"/>
              <a:ea typeface="黑体" charset="-122"/>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382" y="1943101"/>
            <a:ext cx="4174756" cy="32355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32205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政府采购分散采购（服务</a:t>
            </a:r>
            <a:r>
              <a:rPr lang="en-US" altLang="zh-CN" dirty="0" smtClean="0">
                <a:latin typeface="KaiTi" charset="-122"/>
                <a:ea typeface="KaiTi" charset="-122"/>
                <a:cs typeface="KaiTi" charset="-122"/>
              </a:rPr>
              <a:t>100</a:t>
            </a:r>
            <a:r>
              <a:rPr lang="zh-CN" altLang="en-US" dirty="0" smtClean="0">
                <a:latin typeface="KaiTi" charset="-122"/>
                <a:ea typeface="KaiTi" charset="-122"/>
                <a:cs typeface="KaiTi" charset="-122"/>
              </a:rPr>
              <a:t>万元以上）</a:t>
            </a:r>
            <a:endParaRPr lang="en-US" altLang="zh-CN" dirty="0">
              <a:latin typeface="KaiTi" charset="-122"/>
              <a:ea typeface="KaiTi" charset="-122"/>
              <a:cs typeface="KaiTi" charset="-122"/>
            </a:endParaRPr>
          </a:p>
        </p:txBody>
      </p:sp>
      <p:sp>
        <p:nvSpPr>
          <p:cNvPr id="5" name="TextBox 4"/>
          <p:cNvSpPr txBox="1"/>
          <p:nvPr/>
        </p:nvSpPr>
        <p:spPr bwMode="gray">
          <a:xfrm>
            <a:off x="4114797" y="1351554"/>
            <a:ext cx="7906625" cy="4493538"/>
          </a:xfrm>
          <a:prstGeom prst="rect">
            <a:avLst/>
          </a:prstGeom>
          <a:noFill/>
          <a:ln w="9525" algn="ctr">
            <a:noFill/>
            <a:miter lim="800000"/>
            <a:headEnd/>
            <a:tailEnd/>
          </a:ln>
          <a:effectLst/>
        </p:spPr>
        <p:txBody>
          <a:bodyPr wrap="square" rtlCol="0">
            <a:spAutoFit/>
          </a:bodyPr>
          <a:lstStyle/>
          <a:p>
            <a:pPr algn="ctr">
              <a:buSzPct val="80000"/>
            </a:pPr>
            <a:r>
              <a:rPr lang="zh-CN" altLang="en-US" sz="1600" b="1" dirty="0" smtClean="0">
                <a:solidFill>
                  <a:srgbClr val="FF0000"/>
                </a:solidFill>
                <a:latin typeface="黑体" charset="-122"/>
                <a:ea typeface="黑体" charset="-122"/>
              </a:rPr>
              <a:t>服务项目</a:t>
            </a:r>
            <a:endParaRPr lang="en-US" altLang="zh-CN" sz="1600" dirty="0" smtClean="0">
              <a:latin typeface="黑体" charset="-122"/>
              <a:ea typeface="黑体" charset="-122"/>
            </a:endParaRPr>
          </a:p>
          <a:p>
            <a:pPr>
              <a:buSzPct val="80000"/>
              <a:buFont typeface="Wingdings" charset="2"/>
              <a:buChar char="l"/>
            </a:pPr>
            <a:r>
              <a:rPr lang="zh-CN" altLang="en-US" sz="1600" dirty="0" smtClean="0">
                <a:latin typeface="黑体" charset="-122"/>
                <a:ea typeface="黑体" charset="-122"/>
              </a:rPr>
              <a:t>第一步：按政府采购与招投标管理中心主页</a:t>
            </a:r>
            <a:r>
              <a:rPr lang="en-US" altLang="zh-CN" sz="1600" dirty="0" smtClean="0">
                <a:latin typeface="黑体" charset="-122"/>
                <a:ea typeface="黑体" charset="-122"/>
              </a:rPr>
              <a:t>—</a:t>
            </a:r>
            <a:r>
              <a:rPr lang="zh-CN" altLang="en-US" sz="1600" dirty="0" smtClean="0">
                <a:latin typeface="黑体" charset="-122"/>
                <a:ea typeface="黑体" charset="-122"/>
              </a:rPr>
              <a:t>服务指引</a:t>
            </a:r>
            <a:r>
              <a:rPr lang="en-US" altLang="zh-CN" sz="1600" dirty="0" smtClean="0">
                <a:latin typeface="黑体" charset="-122"/>
                <a:ea typeface="黑体" charset="-122"/>
              </a:rPr>
              <a:t>—20</a:t>
            </a:r>
            <a:r>
              <a:rPr lang="zh-CN" altLang="en-US" sz="1600" dirty="0" smtClean="0">
                <a:latin typeface="黑体" charset="-122"/>
                <a:ea typeface="黑体" charset="-122"/>
              </a:rPr>
              <a:t>万元及以上服务项目启动采购流程：</a:t>
            </a:r>
            <a:r>
              <a:rPr lang="en-US" altLang="zh-CN" sz="1600" dirty="0" smtClean="0">
                <a:latin typeface="黑体" charset="-122"/>
                <a:ea typeface="黑体" charset="-122"/>
                <a:hlinkClick r:id="rId3"/>
              </a:rPr>
              <a:t>http://bidding.sysu.edu.cn/node/36</a:t>
            </a:r>
            <a:r>
              <a:rPr lang="zh-CN" altLang="en-US" sz="1600" dirty="0" smtClean="0">
                <a:latin typeface="黑体" charset="-122"/>
                <a:ea typeface="黑体" charset="-122"/>
              </a:rPr>
              <a:t>提交相关材料，主要包括</a:t>
            </a:r>
            <a:r>
              <a:rPr lang="zh-CN" altLang="en-US" sz="1600" dirty="0" smtClean="0"/>
              <a:t>经费及落实情况说明、用户需求书（即采购需求</a:t>
            </a:r>
            <a:r>
              <a:rPr lang="zh-CN" altLang="en-US" sz="1600" dirty="0" smtClean="0">
                <a:latin typeface="黑体" charset="-122"/>
                <a:ea typeface="黑体" charset="-122"/>
              </a:rPr>
              <a:t>）、合同模板</a:t>
            </a:r>
            <a:r>
              <a:rPr lang="zh-CN" altLang="en-US" sz="1600" b="1" dirty="0" smtClean="0">
                <a:solidFill>
                  <a:srgbClr val="FF0000"/>
                </a:solidFill>
                <a:latin typeface="黑体" charset="-122"/>
                <a:ea typeface="黑体" charset="-122"/>
              </a:rPr>
              <a:t>（须使用经政策法规处审订的范本或模版，若未经审订请先通过</a:t>
            </a:r>
            <a:r>
              <a:rPr lang="en-US" altLang="zh-CN" sz="1600" b="1" dirty="0" smtClean="0">
                <a:solidFill>
                  <a:srgbClr val="FF0000"/>
                </a:solidFill>
                <a:latin typeface="黑体" charset="-122"/>
                <a:ea typeface="黑体" charset="-122"/>
              </a:rPr>
              <a:t>OA</a:t>
            </a:r>
            <a:r>
              <a:rPr lang="zh-CN" altLang="en-US" sz="1600" b="1" dirty="0" smtClean="0">
                <a:solidFill>
                  <a:srgbClr val="FF0000"/>
                </a:solidFill>
                <a:latin typeface="黑体" charset="-122"/>
                <a:ea typeface="黑体" charset="-122"/>
              </a:rPr>
              <a:t>系统报审）</a:t>
            </a:r>
            <a:r>
              <a:rPr lang="zh-CN" altLang="en-US" sz="1600" dirty="0" smtClean="0">
                <a:latin typeface="黑体" charset="-122"/>
                <a:ea typeface="黑体" charset="-122"/>
              </a:rPr>
              <a:t>、项目评分表、政府采购计划填报表，经职能部门审批后，</a:t>
            </a:r>
            <a:r>
              <a:rPr lang="zh-CN" altLang="en-US" sz="1600" dirty="0" smtClean="0"/>
              <a:t>通过学校</a:t>
            </a:r>
            <a:r>
              <a:rPr lang="en-US" altLang="zh-CN" sz="1600" dirty="0" smtClean="0"/>
              <a:t>OA</a:t>
            </a:r>
            <a:r>
              <a:rPr lang="zh-CN" altLang="en-US" sz="1600" dirty="0" smtClean="0"/>
              <a:t>流转至政府采购与招投标管理中心。</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smtClean="0">
                <a:latin typeface="黑体" charset="-122"/>
                <a:ea typeface="黑体" charset="-122"/>
              </a:rPr>
              <a:t>第二步：</a:t>
            </a:r>
            <a:r>
              <a:rPr lang="zh-CN" altLang="en-US" sz="1600" dirty="0"/>
              <a:t>政府采购与招投标管理中心接到流转的项目后，分配项目至相关经办人，经办人在一天内须与用户取得联系</a:t>
            </a:r>
            <a:r>
              <a:rPr lang="zh-CN" altLang="en-US" sz="1600" dirty="0" smtClean="0"/>
              <a:t>，</a:t>
            </a:r>
            <a:r>
              <a:rPr lang="zh-CN" altLang="en-US" sz="1600" dirty="0"/>
              <a:t>并与用户协商采用何种采购方式，采购方式确定后，经办人按相应的采购方式制作采购文件并通过系统向财政部上报政府采购计划（常用竞争性磋商、公开招标两种方式，</a:t>
            </a:r>
            <a:r>
              <a:rPr lang="en-US" altLang="zh-CN" sz="1600" dirty="0"/>
              <a:t>200</a:t>
            </a:r>
            <a:r>
              <a:rPr lang="zh-CN" altLang="en-US" sz="1600" dirty="0"/>
              <a:t>万元以上的项目必须采用公开招标方式</a:t>
            </a:r>
            <a:r>
              <a:rPr lang="zh-CN" altLang="en-US" sz="1600" dirty="0" smtClean="0"/>
              <a:t>）</a:t>
            </a:r>
            <a:endParaRPr lang="en-US" altLang="zh-CN" sz="1600" dirty="0" smtClean="0"/>
          </a:p>
          <a:p>
            <a:pPr>
              <a:buSzPct val="80000"/>
              <a:buFont typeface="Wingdings" charset="2"/>
              <a:buChar char="l"/>
            </a:pPr>
            <a:endParaRPr lang="en-US" altLang="zh-CN" sz="1600" dirty="0" smtClean="0">
              <a:latin typeface="黑体" charset="-122"/>
              <a:ea typeface="黑体" charset="-122"/>
            </a:endParaRPr>
          </a:p>
          <a:p>
            <a:pPr>
              <a:buSzPct val="80000"/>
              <a:buFont typeface="Wingdings" charset="2"/>
              <a:buChar char="l"/>
            </a:pPr>
            <a:r>
              <a:rPr lang="zh-CN" altLang="en-US" sz="1600" dirty="0"/>
              <a:t>第三步</a:t>
            </a:r>
            <a:r>
              <a:rPr lang="zh-CN" altLang="en-US" sz="1600" dirty="0" smtClean="0"/>
              <a:t>：</a:t>
            </a:r>
            <a:r>
              <a:rPr lang="zh-CN" altLang="en-US" sz="1600" dirty="0"/>
              <a:t>经办人与用户确认采购文件无误，并获得财政部备案通过后，在高校电子招投标平台及中国政府采购网对外发布采购公告</a:t>
            </a:r>
            <a:r>
              <a:rPr lang="zh-CN" altLang="en-US" sz="1600" b="1" dirty="0"/>
              <a:t>，按政府采购法律法规规定的时限和要求组织采购活动，</a:t>
            </a:r>
            <a:r>
              <a:rPr lang="zh-CN" altLang="en-US" sz="1600" b="1" dirty="0">
                <a:solidFill>
                  <a:srgbClr val="FF0000"/>
                </a:solidFill>
              </a:rPr>
              <a:t>具体的采购方式适用情形及</a:t>
            </a:r>
            <a:r>
              <a:rPr lang="zh-CN" altLang="en-US" sz="1600" b="1" dirty="0" smtClean="0">
                <a:solidFill>
                  <a:srgbClr val="FF0000"/>
                </a:solidFill>
              </a:rPr>
              <a:t>完成周期见第二部分附表</a:t>
            </a:r>
            <a:endParaRPr lang="en-US" altLang="zh-CN" sz="1600" b="1" dirty="0" smtClean="0">
              <a:solidFill>
                <a:srgbClr val="FF0000"/>
              </a:solidFill>
            </a:endParaRPr>
          </a:p>
          <a:p>
            <a:pPr>
              <a:buSzPct val="80000"/>
              <a:buFont typeface="Wingdings" charset="2"/>
              <a:buChar char="l"/>
            </a:pPr>
            <a:endParaRPr lang="en-US" altLang="zh-CN" sz="1600" b="1" dirty="0">
              <a:solidFill>
                <a:srgbClr val="FF0000"/>
              </a:solidFill>
            </a:endParaRPr>
          </a:p>
          <a:p>
            <a:pPr>
              <a:buSzPct val="80000"/>
              <a:buFont typeface="Wingdings" charset="2"/>
              <a:buChar char="l"/>
            </a:pPr>
            <a:r>
              <a:rPr lang="zh-CN" altLang="zh-CN" sz="1600" dirty="0" smtClean="0"/>
              <a:t>详询</a:t>
            </a:r>
            <a:r>
              <a:rPr lang="zh-CN" altLang="en-US" sz="1600" dirty="0" smtClean="0"/>
              <a:t>政府</a:t>
            </a:r>
            <a:r>
              <a:rPr lang="zh-CN" altLang="en-US" sz="1600" dirty="0"/>
              <a:t>采购与招投标管理中心，李老师</a:t>
            </a:r>
            <a:r>
              <a:rPr lang="en-US" altLang="zh-CN" sz="1600" dirty="0"/>
              <a:t>020-84115087</a:t>
            </a:r>
            <a:r>
              <a:rPr lang="zh-CN" altLang="en-US" sz="1600" dirty="0"/>
              <a:t> ，柯老师</a:t>
            </a:r>
            <a:r>
              <a:rPr lang="en-US" altLang="zh-CN" sz="1600" dirty="0"/>
              <a:t>020-84115085</a:t>
            </a:r>
            <a:r>
              <a:rPr lang="zh-CN" altLang="en-US" sz="1600" dirty="0"/>
              <a:t>转</a:t>
            </a:r>
            <a:r>
              <a:rPr lang="en-US" altLang="zh-CN" sz="1600" dirty="0"/>
              <a:t>803</a:t>
            </a:r>
            <a:endParaRPr lang="en-US" altLang="zh-CN" sz="1600" b="1" dirty="0">
              <a:solidFill>
                <a:srgbClr val="FF0000"/>
              </a:solidFill>
              <a:latin typeface="黑体" charset="-122"/>
              <a:ea typeface="黑体" charset="-122"/>
            </a:endParaRPr>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0382" y="1943101"/>
            <a:ext cx="4174756" cy="32355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716608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政府采购分散采购（工程</a:t>
            </a:r>
            <a:r>
              <a:rPr lang="en-US" altLang="zh-CN" dirty="0" smtClean="0">
                <a:latin typeface="KaiTi" charset="-122"/>
                <a:ea typeface="KaiTi" charset="-122"/>
                <a:cs typeface="KaiTi" charset="-122"/>
              </a:rPr>
              <a:t>120</a:t>
            </a:r>
            <a:r>
              <a:rPr lang="zh-CN" altLang="en-US" dirty="0" smtClean="0">
                <a:latin typeface="KaiTi" charset="-122"/>
                <a:ea typeface="KaiTi" charset="-122"/>
                <a:cs typeface="KaiTi" charset="-122"/>
              </a:rPr>
              <a:t>万元以上）</a:t>
            </a:r>
            <a:endParaRPr lang="en-US" altLang="zh-CN" dirty="0">
              <a:latin typeface="KaiTi" charset="-122"/>
              <a:ea typeface="KaiTi" charset="-122"/>
              <a:cs typeface="KaiTi" charset="-122"/>
            </a:endParaRPr>
          </a:p>
        </p:txBody>
      </p:sp>
      <p:sp>
        <p:nvSpPr>
          <p:cNvPr id="5" name="TextBox 4"/>
          <p:cNvSpPr txBox="1"/>
          <p:nvPr/>
        </p:nvSpPr>
        <p:spPr bwMode="gray">
          <a:xfrm>
            <a:off x="4114798" y="1683448"/>
            <a:ext cx="7906625" cy="3754874"/>
          </a:xfrm>
          <a:prstGeom prst="rect">
            <a:avLst/>
          </a:prstGeom>
          <a:noFill/>
          <a:ln w="9525" algn="ctr">
            <a:noFill/>
            <a:miter lim="800000"/>
            <a:headEnd/>
            <a:tailEnd/>
          </a:ln>
          <a:effectLst/>
        </p:spPr>
        <p:txBody>
          <a:bodyPr wrap="square" rtlCol="0">
            <a:spAutoFit/>
          </a:bodyPr>
          <a:lstStyle/>
          <a:p>
            <a:pPr algn="ctr">
              <a:buSzPct val="80000"/>
            </a:pPr>
            <a:r>
              <a:rPr lang="zh-CN" altLang="en-US" sz="1600" b="1" dirty="0" smtClean="0">
                <a:solidFill>
                  <a:srgbClr val="FF0000"/>
                </a:solidFill>
                <a:latin typeface="黑体" charset="-122"/>
                <a:ea typeface="黑体" charset="-122"/>
              </a:rPr>
              <a:t>工程项目</a:t>
            </a:r>
            <a:endParaRPr lang="en-US" altLang="zh-CN" sz="1600" b="1" dirty="0" smtClean="0">
              <a:solidFill>
                <a:srgbClr val="FF0000"/>
              </a:solidFill>
              <a:latin typeface="黑体" charset="-122"/>
              <a:ea typeface="黑体" charset="-122"/>
            </a:endParaRPr>
          </a:p>
          <a:p>
            <a:pPr>
              <a:buSzPct val="80000"/>
              <a:buFont typeface="Wingdings" charset="2"/>
              <a:buChar char="l"/>
            </a:pPr>
            <a:r>
              <a:rPr lang="zh-CN" altLang="en-US" sz="1600" dirty="0"/>
              <a:t>第一步：提交需求</a:t>
            </a:r>
            <a:r>
              <a:rPr lang="zh-CN" altLang="en-US" sz="1600" dirty="0" smtClean="0"/>
              <a:t>至总务处工程中心进行审批，审批后</a:t>
            </a:r>
            <a:r>
              <a:rPr lang="zh-CN" altLang="en-US" sz="1600" dirty="0"/>
              <a:t>的项目</a:t>
            </a:r>
            <a:r>
              <a:rPr lang="zh-CN" altLang="en-US" sz="1600" dirty="0" smtClean="0"/>
              <a:t>通过学校</a:t>
            </a:r>
            <a:r>
              <a:rPr lang="en-US" altLang="zh-CN" sz="1600" dirty="0" smtClean="0"/>
              <a:t>OA</a:t>
            </a:r>
            <a:r>
              <a:rPr lang="zh-CN" altLang="en-US" sz="1600" dirty="0" smtClean="0"/>
              <a:t>流转</a:t>
            </a:r>
            <a:r>
              <a:rPr lang="zh-CN" altLang="en-US" sz="1600" dirty="0"/>
              <a:t>至政府采购与招投标管理</a:t>
            </a:r>
            <a:r>
              <a:rPr lang="zh-CN" altLang="en-US" sz="1600" dirty="0" smtClean="0"/>
              <a:t>中心。</a:t>
            </a:r>
            <a:endParaRPr lang="en-US" altLang="zh-CN" sz="1600" dirty="0" smtClean="0"/>
          </a:p>
          <a:p>
            <a:pPr>
              <a:buSzPct val="80000"/>
              <a:buFont typeface="Wingdings" charset="2"/>
              <a:buChar char="l"/>
            </a:pPr>
            <a:endParaRPr lang="en-US" altLang="zh-CN" sz="1600" dirty="0" smtClean="0"/>
          </a:p>
          <a:p>
            <a:pPr>
              <a:buSzPct val="80000"/>
              <a:buFont typeface="Wingdings" charset="2"/>
              <a:buChar char="l"/>
            </a:pPr>
            <a:r>
              <a:rPr lang="zh-CN" altLang="en-US" sz="1600" dirty="0"/>
              <a:t>第二步：政府采购与招投标管理中心接到流转的项目后</a:t>
            </a:r>
            <a:r>
              <a:rPr lang="zh-CN" altLang="en-US" sz="1600" dirty="0" smtClean="0"/>
              <a:t>，由经办人与用户、职能部门协商采用何种采购方式，</a:t>
            </a:r>
            <a:r>
              <a:rPr lang="zh-CN" altLang="en-US" sz="1600" dirty="0"/>
              <a:t>采购方式确定后，经办人按相应的采购方式制作采购文件并通过系统向财政部上报政府采购计划</a:t>
            </a:r>
            <a:r>
              <a:rPr lang="zh-CN" altLang="en-US" sz="1600" dirty="0" smtClean="0"/>
              <a:t>（</a:t>
            </a:r>
            <a:r>
              <a:rPr lang="en-US" altLang="zh-CN" sz="1600" b="1" dirty="0" smtClean="0">
                <a:solidFill>
                  <a:srgbClr val="FF0000"/>
                </a:solidFill>
              </a:rPr>
              <a:t>400</a:t>
            </a:r>
            <a:r>
              <a:rPr lang="zh-CN" altLang="en-US" sz="1600" b="1" dirty="0">
                <a:solidFill>
                  <a:srgbClr val="FF0000"/>
                </a:solidFill>
              </a:rPr>
              <a:t>万元以上的项目必须采用公开招标方式</a:t>
            </a:r>
            <a:r>
              <a:rPr lang="zh-CN" altLang="en-US" sz="1600" dirty="0" smtClean="0"/>
              <a:t>）</a:t>
            </a:r>
            <a:endParaRPr lang="en-US" altLang="zh-CN" sz="1600" dirty="0" smtClean="0"/>
          </a:p>
          <a:p>
            <a:pPr>
              <a:buSzPct val="80000"/>
              <a:buFont typeface="Wingdings" charset="2"/>
              <a:buChar char="l"/>
            </a:pPr>
            <a:endParaRPr lang="en-US" altLang="zh-CN" sz="1600" dirty="0"/>
          </a:p>
          <a:p>
            <a:pPr>
              <a:buSzPct val="80000"/>
              <a:buFont typeface="Wingdings" charset="2"/>
              <a:buChar char="l"/>
            </a:pPr>
            <a:r>
              <a:rPr lang="zh-CN" altLang="en-US" sz="1600" dirty="0" smtClean="0"/>
              <a:t>第三步：</a:t>
            </a:r>
            <a:r>
              <a:rPr lang="zh-CN" altLang="en-US" sz="1600" dirty="0"/>
              <a:t>经办人与用户确认采购文件无误，并获得财政部备案通过后，在高校电子招投标平台及中国政府采购网对外发布采购公告，</a:t>
            </a:r>
            <a:r>
              <a:rPr lang="zh-CN" altLang="en-US" sz="1600" b="1" dirty="0" smtClean="0"/>
              <a:t>按相关法律法规规定的时限和要求组织采购活动，</a:t>
            </a:r>
            <a:r>
              <a:rPr lang="zh-CN" altLang="en-US" sz="1600" b="1" dirty="0" smtClean="0">
                <a:solidFill>
                  <a:srgbClr val="FF0000"/>
                </a:solidFill>
              </a:rPr>
              <a:t>具体的采购方式适用情形及完成周期见第二部分附表</a:t>
            </a:r>
            <a:endParaRPr lang="en-US" altLang="zh-CN" sz="1600" b="1" dirty="0" smtClean="0">
              <a:solidFill>
                <a:srgbClr val="FF0000"/>
              </a:solidFill>
            </a:endParaRPr>
          </a:p>
          <a:p>
            <a:pPr>
              <a:buSzPct val="80000"/>
              <a:buFont typeface="Wingdings" charset="2"/>
              <a:buChar char="l"/>
            </a:pPr>
            <a:endParaRPr lang="en-US" altLang="zh-CN" sz="1600" b="1" dirty="0" smtClean="0">
              <a:solidFill>
                <a:srgbClr val="FF0000"/>
              </a:solidFill>
            </a:endParaRPr>
          </a:p>
          <a:p>
            <a:pPr>
              <a:buSzPct val="80000"/>
              <a:buFont typeface="Wingdings" charset="2"/>
              <a:buChar char="l"/>
            </a:pPr>
            <a:r>
              <a:rPr lang="zh-CN" altLang="zh-CN" sz="1600" dirty="0" smtClean="0"/>
              <a:t>详询</a:t>
            </a:r>
            <a:r>
              <a:rPr lang="zh-CN" altLang="zh-CN" sz="1600" dirty="0"/>
              <a:t>总务处工程中心，王老师，电话：</a:t>
            </a:r>
            <a:r>
              <a:rPr lang="en-US" altLang="zh-CN" sz="1600" dirty="0"/>
              <a:t>020-84115182 </a:t>
            </a:r>
            <a:r>
              <a:rPr lang="zh-CN" altLang="en-US" sz="1600" dirty="0" smtClean="0"/>
              <a:t>；</a:t>
            </a:r>
            <a:r>
              <a:rPr lang="zh-CN" altLang="en-US" sz="1600" dirty="0"/>
              <a:t>政府采购与招投标管理中心</a:t>
            </a:r>
            <a:r>
              <a:rPr lang="zh-CN" altLang="en-US" sz="1600" dirty="0" smtClean="0"/>
              <a:t>，周老师</a:t>
            </a:r>
            <a:r>
              <a:rPr lang="zh-CN" altLang="en-US" sz="1600" dirty="0"/>
              <a:t>，</a:t>
            </a:r>
            <a:r>
              <a:rPr lang="en-US" altLang="zh-CN" sz="1600" dirty="0"/>
              <a:t>020-84115085</a:t>
            </a:r>
            <a:r>
              <a:rPr lang="zh-CN" altLang="en-US" sz="1600" dirty="0" smtClean="0"/>
              <a:t>转</a:t>
            </a:r>
            <a:r>
              <a:rPr lang="en-US" altLang="zh-CN" sz="1600" dirty="0" smtClean="0"/>
              <a:t>808</a:t>
            </a:r>
            <a:endParaRPr lang="en-US" altLang="zh-CN" sz="1600" b="1" dirty="0" smtClean="0">
              <a:solidFill>
                <a:srgbClr val="FF0000"/>
              </a:solidFill>
              <a:latin typeface="黑体" charset="-122"/>
              <a:ea typeface="黑体" charset="-122"/>
            </a:endParaRPr>
          </a:p>
          <a:p>
            <a:pPr>
              <a:buSzPct val="80000"/>
              <a:buFont typeface="Wingdings" charset="2"/>
              <a:buChar char="l"/>
            </a:pPr>
            <a:endParaRPr lang="en-US" altLang="zh-CN" sz="1400" dirty="0" smtClean="0">
              <a:latin typeface="黑体" charset="-122"/>
              <a:ea typeface="黑体" charset="-122"/>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382" y="1943101"/>
            <a:ext cx="4174756" cy="32355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8587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4" name="Rectangle 3"/>
          <p:cNvSpPr>
            <a:spLocks noGrp="1" noChangeArrowheads="1"/>
          </p:cNvSpPr>
          <p:nvPr>
            <p:ph idx="4294967295"/>
          </p:nvPr>
        </p:nvSpPr>
        <p:spPr>
          <a:xfrm>
            <a:off x="1547446" y="2535470"/>
            <a:ext cx="9770410" cy="3667125"/>
          </a:xfrm>
          <a:prstGeom prst="rect">
            <a:avLst/>
          </a:prstGeom>
        </p:spPr>
        <p:txBody>
          <a:bodyPr/>
          <a:lstStyle/>
          <a:p>
            <a:pPr marL="1028700" indent="-1028700" eaLnBrk="1" hangingPunct="1">
              <a:lnSpc>
                <a:spcPts val="5000"/>
              </a:lnSpc>
              <a:buFont typeface="+mj-ea"/>
              <a:buAutoNum type="ea1JpnChsDbPeriod" startAt="2"/>
            </a:pPr>
            <a:r>
              <a:rPr lang="zh-CN" altLang="en-US" sz="4800" dirty="0">
                <a:solidFill>
                  <a:srgbClr val="003300"/>
                </a:solidFill>
                <a:latin typeface="KaiTi" charset="-122"/>
                <a:ea typeface="KaiTi" charset="-122"/>
                <a:cs typeface="KaiTi" charset="-122"/>
              </a:rPr>
              <a:t>采购方式分类讲解</a:t>
            </a:r>
            <a:endParaRPr lang="en-US" altLang="zh-CN" sz="4800" dirty="0">
              <a:solidFill>
                <a:srgbClr val="003300"/>
              </a:solidFill>
              <a:latin typeface="KaiTi" charset="-122"/>
              <a:ea typeface="KaiTi" charset="-122"/>
              <a:cs typeface="KaiTi" charset="-122"/>
            </a:endParaRPr>
          </a:p>
          <a:p>
            <a:pPr marL="0" indent="0" eaLnBrk="1" hangingPunct="1">
              <a:lnSpc>
                <a:spcPts val="5000"/>
              </a:lnSpc>
              <a:buNone/>
            </a:pPr>
            <a:r>
              <a:rPr lang="zh-CN" altLang="en-US" sz="3600" dirty="0" smtClean="0">
                <a:solidFill>
                  <a:srgbClr val="003300"/>
                </a:solidFill>
                <a:latin typeface="KaiTi" charset="-122"/>
                <a:ea typeface="KaiTi" charset="-122"/>
                <a:cs typeface="KaiTi" charset="-122"/>
              </a:rPr>
              <a:t>（解决如何合理选择采购方式、加快采购进度的问题）</a:t>
            </a:r>
            <a:endParaRPr lang="en-US" altLang="zh-CN" sz="3600" dirty="0" smtClean="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1455769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graphicFrame>
        <p:nvGraphicFramePr>
          <p:cNvPr id="3" name="表格 2"/>
          <p:cNvGraphicFramePr>
            <a:graphicFrameLocks noGrp="1"/>
          </p:cNvGraphicFramePr>
          <p:nvPr>
            <p:extLst>
              <p:ext uri="{D42A27DB-BD31-4B8C-83A1-F6EECF244321}">
                <p14:modId xmlns:p14="http://schemas.microsoft.com/office/powerpoint/2010/main" xmlns="" val="3143286086"/>
              </p:ext>
            </p:extLst>
          </p:nvPr>
        </p:nvGraphicFramePr>
        <p:xfrm>
          <a:off x="694592" y="1160584"/>
          <a:ext cx="10858500" cy="5472806"/>
        </p:xfrm>
        <a:graphic>
          <a:graphicData uri="http://schemas.openxmlformats.org/drawingml/2006/table">
            <a:tbl>
              <a:tblPr>
                <a:tableStyleId>{7DF18680-E054-41AD-8BC1-D1AEF772440D}</a:tableStyleId>
              </a:tblPr>
              <a:tblGrid>
                <a:gridCol w="931985"/>
                <a:gridCol w="1925515"/>
                <a:gridCol w="1169377"/>
                <a:gridCol w="2259623"/>
                <a:gridCol w="1714500"/>
                <a:gridCol w="2857500"/>
              </a:tblGrid>
              <a:tr h="360247">
                <a:tc>
                  <a:txBody>
                    <a:bodyPr/>
                    <a:lstStyle/>
                    <a:p>
                      <a:pPr algn="ctr" fontAlgn="ctr"/>
                      <a:r>
                        <a:rPr lang="zh-CN" altLang="en-US" sz="1200" b="1" u="none" strike="noStrike" dirty="0">
                          <a:effectLst/>
                        </a:rPr>
                        <a:t>项目类别</a:t>
                      </a:r>
                      <a:endParaRPr lang="zh-CN" altLang="en-US" sz="1200" b="1" i="0" u="none" strike="noStrike" dirty="0">
                        <a:solidFill>
                          <a:schemeClr val="tx1"/>
                        </a:solidFill>
                        <a:effectLst/>
                        <a:latin typeface="微软雅黑"/>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200" b="1" u="none" strike="noStrike" dirty="0">
                          <a:effectLst/>
                        </a:rPr>
                        <a:t>预算金额</a:t>
                      </a:r>
                      <a:endParaRPr lang="zh-CN" altLang="en-US" sz="1200" b="1" i="0" u="none" strike="noStrike" dirty="0">
                        <a:solidFill>
                          <a:schemeClr val="tx1"/>
                        </a:solidFill>
                        <a:effectLst/>
                        <a:latin typeface="微软雅黑"/>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200" b="1" u="none" strike="noStrike" dirty="0">
                          <a:effectLst/>
                        </a:rPr>
                        <a:t>采购方式</a:t>
                      </a:r>
                      <a:endParaRPr lang="zh-CN" altLang="en-US" sz="1200" b="1" i="0" u="none" strike="noStrike" dirty="0">
                        <a:solidFill>
                          <a:schemeClr val="tx1"/>
                        </a:solidFill>
                        <a:effectLst/>
                        <a:latin typeface="微软雅黑"/>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200" b="1" i="0" u="none" strike="noStrike" dirty="0" smtClean="0">
                          <a:solidFill>
                            <a:schemeClr val="tx1"/>
                          </a:solidFill>
                          <a:effectLst/>
                          <a:latin typeface="微软雅黑"/>
                        </a:rPr>
                        <a:t>采用该方式的前提条件</a:t>
                      </a:r>
                      <a:endParaRPr lang="zh-CN" altLang="en-US" sz="1200" b="1" i="0" u="none" strike="noStrike" dirty="0">
                        <a:solidFill>
                          <a:schemeClr val="tx1"/>
                        </a:solidFill>
                        <a:effectLst/>
                        <a:latin typeface="微软雅黑"/>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200" b="1" u="none" strike="noStrike" dirty="0">
                          <a:effectLst/>
                        </a:rPr>
                        <a:t>采购</a:t>
                      </a:r>
                      <a:r>
                        <a:rPr lang="zh-CN" altLang="en-US" sz="1200" b="1" u="none" strike="noStrike" dirty="0" smtClean="0">
                          <a:effectLst/>
                        </a:rPr>
                        <a:t>周期（接到采购项目至发布结果公告）</a:t>
                      </a:r>
                      <a:endParaRPr lang="zh-CN" altLang="en-US" sz="1200" b="1" i="0" u="none" strike="noStrike" dirty="0">
                        <a:solidFill>
                          <a:schemeClr val="tx1"/>
                        </a:solidFill>
                        <a:effectLst/>
                        <a:latin typeface="微软雅黑"/>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200" b="1" u="none" strike="noStrike" dirty="0">
                          <a:effectLst/>
                        </a:rPr>
                        <a:t>备注</a:t>
                      </a:r>
                      <a:endParaRPr lang="zh-CN" altLang="en-US" sz="1200" b="1" i="0" u="none" strike="noStrike" dirty="0">
                        <a:solidFill>
                          <a:schemeClr val="tx1"/>
                        </a:solidFill>
                        <a:effectLst/>
                        <a:latin typeface="微软雅黑"/>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098">
                <a:tc rowSpan="10">
                  <a:txBody>
                    <a:bodyPr/>
                    <a:lstStyle/>
                    <a:p>
                      <a:pPr algn="ctr" fontAlgn="ctr"/>
                      <a:r>
                        <a:rPr lang="zh-CN" altLang="en-US" sz="1100" u="none" strike="noStrike" dirty="0" smtClean="0">
                          <a:effectLst/>
                        </a:rPr>
                        <a:t>工程、货物及服务</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货物和服务（</a:t>
                      </a:r>
                      <a:r>
                        <a:rPr lang="en-US" altLang="zh-CN" sz="1100" u="none" strike="noStrike" dirty="0">
                          <a:effectLst/>
                        </a:rPr>
                        <a:t>200</a:t>
                      </a:r>
                      <a:r>
                        <a:rPr lang="zh-CN" altLang="en-US" sz="1100" u="none" strike="noStrike" dirty="0">
                          <a:effectLst/>
                        </a:rPr>
                        <a:t>万元或以上）</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u="none" strike="noStrike" dirty="0">
                          <a:solidFill>
                            <a:srgbClr val="FF0000"/>
                          </a:solidFill>
                          <a:effectLst/>
                        </a:rPr>
                        <a:t>必须</a:t>
                      </a:r>
                      <a:r>
                        <a:rPr lang="zh-CN" altLang="en-US" sz="1100" u="none" strike="noStrike" dirty="0">
                          <a:effectLst/>
                        </a:rPr>
                        <a:t>公开招标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须不少于三个供应商（品牌）投标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100" b="1" u="none" strike="noStrike" dirty="0" smtClean="0">
                          <a:solidFill>
                            <a:srgbClr val="FF0000"/>
                          </a:solidFill>
                          <a:effectLst/>
                        </a:rPr>
                        <a:t>24-30</a:t>
                      </a:r>
                      <a:r>
                        <a:rPr lang="zh-CN" altLang="en-US" sz="1100" b="1" u="none" strike="noStrike" dirty="0" smtClean="0">
                          <a:solidFill>
                            <a:srgbClr val="FF0000"/>
                          </a:solidFill>
                          <a:effectLst/>
                        </a:rPr>
                        <a:t>个</a:t>
                      </a:r>
                      <a:r>
                        <a:rPr lang="zh-CN" altLang="en-US" sz="1100" b="1" u="none" strike="noStrike" dirty="0">
                          <a:solidFill>
                            <a:srgbClr val="FF0000"/>
                          </a:solidFill>
                          <a:effectLst/>
                        </a:rPr>
                        <a:t>日历</a:t>
                      </a:r>
                      <a:r>
                        <a:rPr lang="zh-CN" altLang="en-US" sz="1100" b="1" u="none" strike="noStrike" dirty="0" smtClean="0">
                          <a:solidFill>
                            <a:srgbClr val="FF0000"/>
                          </a:solidFill>
                          <a:effectLst/>
                        </a:rPr>
                        <a:t>日（不延期的情况下）</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采用其它采购方式需按照财政部要求提供相关材料进行申报，</a:t>
                      </a:r>
                      <a:r>
                        <a:rPr lang="zh-CN" altLang="en-US" sz="1100" b="1" u="none" strike="noStrike" dirty="0" smtClean="0">
                          <a:solidFill>
                            <a:srgbClr val="FF0000"/>
                          </a:solidFill>
                          <a:effectLst/>
                        </a:rPr>
                        <a:t>增加</a:t>
                      </a:r>
                      <a:r>
                        <a:rPr lang="en-US" altLang="zh-CN" sz="1100" b="1" u="none" strike="noStrike" dirty="0" smtClean="0">
                          <a:solidFill>
                            <a:srgbClr val="FF0000"/>
                          </a:solidFill>
                          <a:effectLst/>
                        </a:rPr>
                        <a:t>1-3</a:t>
                      </a:r>
                      <a:r>
                        <a:rPr lang="zh-CN" altLang="en-US" sz="1100" b="1" u="none" strike="noStrike" dirty="0" smtClean="0">
                          <a:solidFill>
                            <a:srgbClr val="FF0000"/>
                          </a:solidFill>
                          <a:effectLst/>
                        </a:rPr>
                        <a:t>个</a:t>
                      </a:r>
                      <a:r>
                        <a:rPr lang="zh-CN" altLang="en-US" sz="1100" b="1" u="none" strike="noStrike" dirty="0">
                          <a:solidFill>
                            <a:srgbClr val="FF0000"/>
                          </a:solidFill>
                          <a:effectLst/>
                        </a:rPr>
                        <a:t>月</a:t>
                      </a:r>
                      <a:r>
                        <a:rPr lang="zh-CN" altLang="en-US" sz="1100" u="none" strike="noStrike" dirty="0">
                          <a:effectLst/>
                        </a:rPr>
                        <a:t>教育部、财政部审批的时间，直接按综合评分法打分不谈判</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665">
                <a:tc vMerge="1">
                  <a:txBody>
                    <a:bodyPr/>
                    <a:lstStyle/>
                    <a:p>
                      <a:endParaRPr lang="zh-CN" altLang="en-US"/>
                    </a:p>
                  </a:txBody>
                  <a:tcPr/>
                </a:tc>
                <a:tc rowSpan="4">
                  <a:txBody>
                    <a:bodyPr/>
                    <a:lstStyle/>
                    <a:p>
                      <a:pPr algn="ctr" fontAlgn="ctr"/>
                      <a:r>
                        <a:rPr lang="zh-CN" altLang="en-US" sz="1100" u="none" strike="noStrike" dirty="0">
                          <a:effectLst/>
                        </a:rPr>
                        <a:t>货物和服务（</a:t>
                      </a:r>
                      <a:r>
                        <a:rPr lang="en-US" altLang="zh-CN" sz="1100" u="none" strike="noStrike" dirty="0">
                          <a:effectLst/>
                        </a:rPr>
                        <a:t>100-200</a:t>
                      </a:r>
                      <a:r>
                        <a:rPr lang="zh-CN" altLang="en-US" sz="1100" u="none" strike="noStrike" dirty="0">
                          <a:effectLst/>
                        </a:rPr>
                        <a:t>万元）</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公开招标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a:effectLst/>
                        </a:rPr>
                        <a:t>须不少于三个供应商（品牌）投标</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100" b="1" u="none" strike="noStrike" dirty="0" smtClean="0">
                          <a:solidFill>
                            <a:srgbClr val="FF0000"/>
                          </a:solidFill>
                          <a:effectLst/>
                        </a:rPr>
                        <a:t>24-30</a:t>
                      </a:r>
                      <a:r>
                        <a:rPr lang="zh-CN" altLang="en-US" sz="1100" b="1" u="none" strike="noStrike" dirty="0" smtClean="0">
                          <a:solidFill>
                            <a:srgbClr val="FF0000"/>
                          </a:solidFill>
                          <a:effectLst/>
                        </a:rPr>
                        <a:t>个日历日（不延期的情况下）</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100" u="none" strike="noStrike" dirty="0">
                          <a:effectLst/>
                        </a:rPr>
                        <a:t>直接按综合评分法打分不</a:t>
                      </a:r>
                      <a:r>
                        <a:rPr lang="zh-CN" altLang="en-US" sz="1100" u="none" strike="noStrike" dirty="0" smtClean="0">
                          <a:effectLst/>
                        </a:rPr>
                        <a:t>谈判，</a:t>
                      </a:r>
                      <a:r>
                        <a:rPr lang="zh-CN" altLang="en-US" sz="1100" b="1" u="none" strike="noStrike" dirty="0" smtClean="0">
                          <a:solidFill>
                            <a:srgbClr val="FF0000"/>
                          </a:solidFill>
                          <a:effectLst/>
                        </a:rPr>
                        <a:t>综合评分得分最高</a:t>
                      </a:r>
                      <a:r>
                        <a:rPr lang="zh-CN" altLang="en-US" sz="1100" u="none" strike="noStrike" dirty="0" smtClean="0">
                          <a:effectLst/>
                        </a:rPr>
                        <a:t>的供应商中标</a:t>
                      </a:r>
                      <a:endParaRPr lang="zh-CN" altLang="en-US" sz="1100" b="1" i="0" u="none" strike="noStrike" dirty="0" smtClean="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434">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100" u="none" strike="noStrike" dirty="0">
                          <a:effectLst/>
                        </a:rPr>
                        <a:t>竞争性谈判</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a:effectLst/>
                        </a:rPr>
                        <a:t>公开招标后仅有两个供应商（品牌）投标，或时间特别紧急（非采购人拖延）</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u="none" strike="noStrike" dirty="0" smtClean="0">
                          <a:solidFill>
                            <a:srgbClr val="FF0000"/>
                          </a:solidFill>
                          <a:effectLst/>
                        </a:rPr>
                        <a:t>公开转竞谈约</a:t>
                      </a:r>
                      <a:r>
                        <a:rPr lang="en-US" altLang="zh-CN" sz="1100" b="1" u="none" strike="noStrike" dirty="0" smtClean="0">
                          <a:solidFill>
                            <a:srgbClr val="FF0000"/>
                          </a:solidFill>
                          <a:effectLst/>
                        </a:rPr>
                        <a:t>30</a:t>
                      </a:r>
                      <a:r>
                        <a:rPr lang="zh-CN" altLang="en-US" sz="1100" b="1" u="none" strike="noStrike" dirty="0" smtClean="0">
                          <a:solidFill>
                            <a:srgbClr val="FF0000"/>
                          </a:solidFill>
                          <a:effectLst/>
                        </a:rPr>
                        <a:t>个</a:t>
                      </a:r>
                      <a:r>
                        <a:rPr lang="zh-CN" altLang="en-US" sz="1100" b="1" u="none" strike="noStrike" dirty="0">
                          <a:solidFill>
                            <a:srgbClr val="FF0000"/>
                          </a:solidFill>
                          <a:effectLst/>
                        </a:rPr>
                        <a:t>日历</a:t>
                      </a:r>
                      <a:r>
                        <a:rPr lang="zh-CN" altLang="en-US" sz="1100" b="1" u="none" strike="noStrike" dirty="0" smtClean="0">
                          <a:solidFill>
                            <a:srgbClr val="FF0000"/>
                          </a:solidFill>
                          <a:effectLst/>
                        </a:rPr>
                        <a:t>日（包括延期报名的时间），直接报批的以审批时间为准</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dirty="0" smtClean="0"/>
                        <a:t>采用公开招标且经延期报名，有效供应商仍然只有两家的，可依法直接变更采购方式采购，无须另行提交申请材料报学校审批，</a:t>
                      </a:r>
                      <a:r>
                        <a:rPr lang="zh-CN" altLang="en-US" sz="1100" u="none" strike="noStrike" dirty="0" smtClean="0">
                          <a:effectLst/>
                        </a:rPr>
                        <a:t>谈判</a:t>
                      </a:r>
                      <a:r>
                        <a:rPr lang="zh-CN" altLang="en-US" sz="1100" u="none" strike="noStrike" dirty="0">
                          <a:effectLst/>
                        </a:rPr>
                        <a:t>后实质性</a:t>
                      </a:r>
                      <a:r>
                        <a:rPr lang="zh-CN" altLang="en-US" sz="1100" b="1" u="none" strike="noStrike" dirty="0">
                          <a:solidFill>
                            <a:srgbClr val="FF0000"/>
                          </a:solidFill>
                          <a:effectLst/>
                        </a:rPr>
                        <a:t>满足采购文件需求的最低价</a:t>
                      </a:r>
                      <a:r>
                        <a:rPr lang="zh-CN" altLang="en-US" sz="1100" u="none" strike="noStrike" dirty="0">
                          <a:effectLst/>
                        </a:rPr>
                        <a:t>中标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8731">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100" u="none" strike="noStrike" dirty="0">
                          <a:effectLst/>
                        </a:rPr>
                        <a:t>竞争性磋商</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smtClean="0">
                          <a:effectLst/>
                        </a:rPr>
                        <a:t>须</a:t>
                      </a:r>
                      <a:r>
                        <a:rPr lang="zh-CN" altLang="en-US" sz="1100" u="none" strike="noStrike" dirty="0">
                          <a:effectLst/>
                        </a:rPr>
                        <a:t>不少于三个供应商（品牌）</a:t>
                      </a:r>
                      <a:r>
                        <a:rPr lang="zh-CN" altLang="en-US" sz="1100" u="none" strike="noStrike" dirty="0" smtClean="0">
                          <a:effectLst/>
                        </a:rPr>
                        <a:t>报名（服务项目须不少于两家），</a:t>
                      </a:r>
                      <a:r>
                        <a:rPr lang="zh-CN" altLang="en-US" sz="1100" u="none" strike="noStrike" dirty="0">
                          <a:effectLst/>
                        </a:rPr>
                        <a:t>主要适用于服务项目、技术复杂不能确定详细规格的专业仪器</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100" b="1" u="none" strike="noStrike" dirty="0" smtClean="0">
                          <a:solidFill>
                            <a:srgbClr val="FF0000"/>
                          </a:solidFill>
                          <a:effectLst/>
                        </a:rPr>
                        <a:t>15-21</a:t>
                      </a:r>
                      <a:r>
                        <a:rPr lang="zh-CN" altLang="en-US" sz="1100" b="1" u="none" strike="noStrike" dirty="0" smtClean="0">
                          <a:solidFill>
                            <a:srgbClr val="FF0000"/>
                          </a:solidFill>
                          <a:effectLst/>
                        </a:rPr>
                        <a:t>个</a:t>
                      </a:r>
                      <a:r>
                        <a:rPr lang="zh-CN" altLang="en-US" sz="1100" b="1" u="none" strike="noStrike" dirty="0">
                          <a:solidFill>
                            <a:srgbClr val="FF0000"/>
                          </a:solidFill>
                          <a:effectLst/>
                        </a:rPr>
                        <a:t>日历</a:t>
                      </a:r>
                      <a:r>
                        <a:rPr lang="zh-CN" altLang="en-US" sz="1100" b="1" u="none" strike="noStrike" dirty="0" smtClean="0">
                          <a:solidFill>
                            <a:srgbClr val="FF0000"/>
                          </a:solidFill>
                          <a:effectLst/>
                        </a:rPr>
                        <a:t>日（不延期的情况下）</a:t>
                      </a:r>
                      <a:endParaRPr lang="zh-CN" altLang="en-US" sz="1100" b="1" i="0" u="none" strike="noStrike" dirty="0" smtClean="0">
                        <a:solidFill>
                          <a:srgbClr val="FF0000"/>
                        </a:solidFill>
                        <a:effectLst/>
                        <a:latin typeface="宋体"/>
                      </a:endParaRPr>
                    </a:p>
                    <a:p>
                      <a:pPr algn="ctr" fontAlgn="ct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网上</a:t>
                      </a:r>
                      <a:r>
                        <a:rPr lang="zh-CN" altLang="en-US" sz="1100" u="none" strike="noStrike" dirty="0" smtClean="0">
                          <a:effectLst/>
                        </a:rPr>
                        <a:t>公开方式</a:t>
                      </a:r>
                      <a:r>
                        <a:rPr lang="zh-CN" altLang="en-US" sz="1100" u="none" strike="noStrike" dirty="0">
                          <a:effectLst/>
                        </a:rPr>
                        <a:t>邀请，不需要用户申请，磋商后</a:t>
                      </a:r>
                      <a:r>
                        <a:rPr lang="zh-CN" altLang="en-US" sz="1100" b="1" u="none" strike="noStrike" dirty="0">
                          <a:solidFill>
                            <a:srgbClr val="FF0000"/>
                          </a:solidFill>
                          <a:effectLst/>
                        </a:rPr>
                        <a:t>综合评分得分最高</a:t>
                      </a:r>
                      <a:r>
                        <a:rPr lang="zh-CN" altLang="en-US" sz="1100" u="none" strike="noStrike" dirty="0">
                          <a:effectLst/>
                        </a:rPr>
                        <a:t>的供应商</a:t>
                      </a:r>
                      <a:r>
                        <a:rPr lang="zh-CN" altLang="en-US" sz="1100" u="none" strike="noStrike" dirty="0" smtClean="0">
                          <a:effectLst/>
                        </a:rPr>
                        <a:t>中标，</a:t>
                      </a:r>
                      <a:r>
                        <a:rPr lang="zh-CN" altLang="en-US" sz="1100" b="1" u="none" strike="noStrike" dirty="0" smtClean="0">
                          <a:solidFill>
                            <a:srgbClr val="FF0000"/>
                          </a:solidFill>
                          <a:effectLst/>
                        </a:rPr>
                        <a:t>缺点在于货物类项目只有两家供应商（品牌）报名时无法继续，须重新采购</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14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100" u="none" strike="noStrike">
                          <a:effectLst/>
                        </a:rPr>
                        <a:t>单一来源采购</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唯一供应商、</a:t>
                      </a:r>
                      <a:r>
                        <a:rPr lang="zh-CN" altLang="en-US" sz="1100" u="none" strike="noStrike" dirty="0" smtClean="0">
                          <a:effectLst/>
                        </a:rPr>
                        <a:t>公开方式且经延期报名后</a:t>
                      </a:r>
                      <a:r>
                        <a:rPr lang="zh-CN" altLang="en-US" sz="1100" u="none" strike="noStrike" dirty="0">
                          <a:effectLst/>
                        </a:rPr>
                        <a:t>无供应商或者只有一家供应商、不超过原项目金额</a:t>
                      </a:r>
                      <a:r>
                        <a:rPr lang="en-US" altLang="zh-CN" sz="1100" u="none" strike="noStrike" dirty="0">
                          <a:effectLst/>
                        </a:rPr>
                        <a:t>10%</a:t>
                      </a:r>
                      <a:r>
                        <a:rPr lang="zh-CN" altLang="en-US" sz="1100" u="none" strike="noStrike" dirty="0">
                          <a:effectLst/>
                        </a:rPr>
                        <a:t>的</a:t>
                      </a:r>
                      <a:r>
                        <a:rPr lang="zh-CN" altLang="en-US" sz="1100" u="none" strike="noStrike" dirty="0" smtClean="0">
                          <a:effectLst/>
                        </a:rPr>
                        <a:t>配套采购</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u="none" strike="noStrike" dirty="0" smtClean="0">
                          <a:solidFill>
                            <a:srgbClr val="FF0000"/>
                          </a:solidFill>
                          <a:effectLst/>
                        </a:rPr>
                        <a:t>公开转单一约</a:t>
                      </a:r>
                      <a:r>
                        <a:rPr lang="en-US" altLang="zh-CN" sz="1100" b="1" u="none" strike="noStrike" dirty="0" smtClean="0">
                          <a:solidFill>
                            <a:srgbClr val="FF0000"/>
                          </a:solidFill>
                          <a:effectLst/>
                        </a:rPr>
                        <a:t>30</a:t>
                      </a:r>
                      <a:r>
                        <a:rPr lang="zh-CN" altLang="en-US" sz="1100" b="1" u="none" strike="noStrike" dirty="0" smtClean="0">
                          <a:solidFill>
                            <a:srgbClr val="FF0000"/>
                          </a:solidFill>
                          <a:effectLst/>
                        </a:rPr>
                        <a:t>个日历日（包括延期报名的时间），直接报批的以审批时间为准</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dirty="0" smtClean="0"/>
                        <a:t>采用公开方式且经延期报名，有效供应商仍然只有一家的，可依法直接变更采购方式采购，无须另行提交申请材料报学校审批，</a:t>
                      </a:r>
                      <a:r>
                        <a:rPr lang="zh-CN" altLang="en-US" sz="1100" u="none" strike="noStrike" dirty="0" smtClean="0">
                          <a:effectLst/>
                        </a:rPr>
                        <a:t>必要</a:t>
                      </a:r>
                      <a:r>
                        <a:rPr lang="zh-CN" altLang="en-US" sz="1100" u="none" strike="noStrike" dirty="0">
                          <a:effectLst/>
                        </a:rPr>
                        <a:t>时可委托用户自行谈判</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146">
                <a:tc vMerge="1">
                  <a:txBody>
                    <a:bodyPr/>
                    <a:lstStyle/>
                    <a:p>
                      <a:endParaRPr lang="zh-CN" altLang="en-US"/>
                    </a:p>
                  </a:txBody>
                  <a:tcPr/>
                </a:tc>
                <a:tc>
                  <a:txBody>
                    <a:bodyPr/>
                    <a:lstStyle/>
                    <a:p>
                      <a:pPr algn="ctr" fontAlgn="ctr"/>
                      <a:r>
                        <a:rPr lang="zh-CN" altLang="en-US" sz="1100" b="1" i="0" u="none" strike="noStrike" dirty="0" smtClean="0">
                          <a:solidFill>
                            <a:srgbClr val="000000"/>
                          </a:solidFill>
                          <a:effectLst/>
                          <a:latin typeface="宋体"/>
                        </a:rPr>
                        <a:t>货物（</a:t>
                      </a:r>
                      <a:r>
                        <a:rPr lang="en-US" altLang="zh-CN" sz="1100" b="1" i="0" u="none" strike="noStrike" dirty="0" smtClean="0">
                          <a:solidFill>
                            <a:srgbClr val="000000"/>
                          </a:solidFill>
                          <a:effectLst/>
                          <a:latin typeface="宋体"/>
                        </a:rPr>
                        <a:t>100</a:t>
                      </a:r>
                      <a:r>
                        <a:rPr lang="zh-CN" altLang="en-US" sz="1100" b="1" i="0" u="none" strike="noStrike" dirty="0" smtClean="0">
                          <a:solidFill>
                            <a:srgbClr val="000000"/>
                          </a:solidFill>
                          <a:effectLst/>
                          <a:latin typeface="宋体"/>
                        </a:rPr>
                        <a:t>万元以上进口机电产品）</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i="0" u="none" strike="noStrike" dirty="0" smtClean="0">
                          <a:solidFill>
                            <a:srgbClr val="000000"/>
                          </a:solidFill>
                          <a:effectLst/>
                          <a:latin typeface="宋体"/>
                        </a:rPr>
                        <a:t>机电产品国际招标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100" b="1" i="0" u="none" strike="noStrike" dirty="0" smtClean="0">
                          <a:solidFill>
                            <a:srgbClr val="000000"/>
                          </a:solidFill>
                          <a:effectLst/>
                          <a:latin typeface="+mn-ea"/>
                          <a:ea typeface="+mn-ea"/>
                        </a:rPr>
                        <a:t>100</a:t>
                      </a:r>
                      <a:r>
                        <a:rPr lang="zh-CN" altLang="en-US" sz="1100" b="1" i="0" u="none" strike="noStrike" dirty="0" smtClean="0">
                          <a:solidFill>
                            <a:srgbClr val="000000"/>
                          </a:solidFill>
                          <a:effectLst/>
                          <a:latin typeface="+mn-ea"/>
                          <a:ea typeface="+mn-ea"/>
                        </a:rPr>
                        <a:t>万元特别是</a:t>
                      </a:r>
                      <a:r>
                        <a:rPr lang="en-US" altLang="zh-CN" sz="1100" b="1" i="0" u="none" strike="noStrike" dirty="0" smtClean="0">
                          <a:solidFill>
                            <a:srgbClr val="000000"/>
                          </a:solidFill>
                          <a:effectLst/>
                          <a:latin typeface="+mn-ea"/>
                          <a:ea typeface="+mn-ea"/>
                        </a:rPr>
                        <a:t>200</a:t>
                      </a:r>
                      <a:r>
                        <a:rPr lang="zh-CN" altLang="en-US" sz="1100" b="1" i="0" u="none" strike="noStrike" dirty="0" smtClean="0">
                          <a:solidFill>
                            <a:srgbClr val="000000"/>
                          </a:solidFill>
                          <a:effectLst/>
                          <a:latin typeface="+mn-ea"/>
                          <a:ea typeface="+mn-ea"/>
                        </a:rPr>
                        <a:t>万元以上的进口机电产品（供应商家数不能确定是否能满足不少于三家的）</a:t>
                      </a:r>
                      <a:endParaRPr lang="zh-CN" altLang="en-US" sz="1100" b="1" i="0" u="none" strike="noStrike" dirty="0">
                        <a:solidFill>
                          <a:srgbClr val="000000"/>
                        </a:solidFill>
                        <a:effectLst/>
                        <a:latin typeface="+mn-ea"/>
                        <a:ea typeface="+mn-ea"/>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i="0" u="none" strike="noStrike" dirty="0" smtClean="0">
                          <a:solidFill>
                            <a:srgbClr val="FF0000"/>
                          </a:solidFill>
                          <a:effectLst/>
                          <a:latin typeface="+mn-ea"/>
                          <a:ea typeface="+mn-ea"/>
                        </a:rPr>
                        <a:t>约</a:t>
                      </a:r>
                      <a:r>
                        <a:rPr lang="en-US" altLang="zh-CN" sz="1100" b="1" i="0" u="none" strike="noStrike" dirty="0" smtClean="0">
                          <a:solidFill>
                            <a:srgbClr val="FF0000"/>
                          </a:solidFill>
                          <a:effectLst/>
                          <a:latin typeface="+mn-lt"/>
                          <a:ea typeface="+mn-ea"/>
                        </a:rPr>
                        <a:t>45-50</a:t>
                      </a:r>
                      <a:r>
                        <a:rPr lang="zh-CN" altLang="en-US" sz="1100" b="1" i="0" u="none" strike="noStrike" dirty="0" smtClean="0">
                          <a:solidFill>
                            <a:srgbClr val="FF0000"/>
                          </a:solidFill>
                          <a:effectLst/>
                          <a:latin typeface="+mn-ea"/>
                          <a:ea typeface="+mn-ea"/>
                        </a:rPr>
                        <a:t>个日历日（含延期，不含重招）</a:t>
                      </a:r>
                      <a:endParaRPr lang="zh-CN" altLang="en-US" sz="1100" b="1" i="0" u="none" strike="noStrike" dirty="0">
                        <a:solidFill>
                          <a:srgbClr val="FF0000"/>
                        </a:solidFill>
                        <a:effectLst/>
                        <a:latin typeface="+mn-ea"/>
                        <a:ea typeface="+mn-ea"/>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i="0" u="none" strike="noStrike" dirty="0" smtClean="0">
                          <a:solidFill>
                            <a:srgbClr val="000000"/>
                          </a:solidFill>
                          <a:effectLst/>
                          <a:latin typeface="宋体"/>
                        </a:rPr>
                        <a:t>家数不足须延期</a:t>
                      </a:r>
                      <a:r>
                        <a:rPr lang="en-US" altLang="zh-CN" sz="1100" b="1" i="0" u="none" strike="noStrike" dirty="0" smtClean="0">
                          <a:solidFill>
                            <a:srgbClr val="000000"/>
                          </a:solidFill>
                          <a:effectLst/>
                          <a:latin typeface="宋体"/>
                        </a:rPr>
                        <a:t>5</a:t>
                      </a:r>
                      <a:r>
                        <a:rPr lang="zh-CN" altLang="en-US" sz="1100" b="1" i="0" u="none" strike="noStrike" dirty="0" smtClean="0">
                          <a:solidFill>
                            <a:srgbClr val="000000"/>
                          </a:solidFill>
                          <a:effectLst/>
                          <a:latin typeface="宋体"/>
                        </a:rPr>
                        <a:t>个工作日，</a:t>
                      </a:r>
                      <a:r>
                        <a:rPr lang="zh-CN" altLang="en-US" sz="1100" b="1" i="0" u="none" strike="noStrike" dirty="0" smtClean="0">
                          <a:solidFill>
                            <a:srgbClr val="FF0000"/>
                          </a:solidFill>
                          <a:effectLst/>
                          <a:latin typeface="宋体"/>
                        </a:rPr>
                        <a:t>无须报批，</a:t>
                      </a:r>
                      <a:r>
                        <a:rPr lang="zh-CN" altLang="en-US" sz="1100" b="1" i="0" u="none" strike="noStrike" dirty="0" smtClean="0">
                          <a:solidFill>
                            <a:srgbClr val="000000"/>
                          </a:solidFill>
                          <a:effectLst/>
                          <a:latin typeface="宋体"/>
                        </a:rPr>
                        <a:t>可设置★号条款，一票否决，经评审的最低价中标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9987">
                <a:tc vMerge="1">
                  <a:txBody>
                    <a:bodyPr/>
                    <a:lstStyle/>
                    <a:p>
                      <a:endParaRPr lang="zh-CN" altLang="en-US"/>
                    </a:p>
                  </a:txBody>
                  <a:tcPr/>
                </a:tc>
                <a:tc rowSpan="3">
                  <a:txBody>
                    <a:bodyPr/>
                    <a:lstStyle/>
                    <a:p>
                      <a:pPr algn="ctr" fontAlgn="ctr"/>
                      <a:r>
                        <a:rPr lang="zh-CN" altLang="en-US" sz="1100" u="none" strike="noStrike" dirty="0">
                          <a:effectLst/>
                        </a:rPr>
                        <a:t>工程（</a:t>
                      </a:r>
                      <a:r>
                        <a:rPr lang="en-US" altLang="zh-CN" sz="1100" u="none" strike="noStrike" dirty="0">
                          <a:effectLst/>
                        </a:rPr>
                        <a:t>120</a:t>
                      </a:r>
                      <a:r>
                        <a:rPr lang="zh-CN" altLang="en-US" sz="1100" u="none" strike="noStrike" dirty="0" smtClean="0">
                          <a:effectLst/>
                        </a:rPr>
                        <a:t>万元</a:t>
                      </a:r>
                      <a:r>
                        <a:rPr lang="en-US" altLang="zh-CN" sz="1100" u="none" strike="noStrike" dirty="0" smtClean="0">
                          <a:effectLst/>
                        </a:rPr>
                        <a:t>-200</a:t>
                      </a:r>
                      <a:r>
                        <a:rPr lang="zh-CN" altLang="en-US" sz="1100" u="none" strike="noStrike" dirty="0" smtClean="0">
                          <a:effectLst/>
                        </a:rPr>
                        <a:t>万元，</a:t>
                      </a:r>
                      <a:r>
                        <a:rPr lang="en-US" altLang="zh-CN" sz="1100" u="none" strike="noStrike" dirty="0">
                          <a:effectLst/>
                        </a:rPr>
                        <a:t>100</a:t>
                      </a:r>
                      <a:r>
                        <a:rPr lang="zh-CN" altLang="en-US" sz="1100" u="none" strike="noStrike" dirty="0">
                          <a:effectLst/>
                        </a:rPr>
                        <a:t>万元以上的新建工程除外）</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a:effectLst/>
                        </a:rPr>
                        <a:t>公开招标</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a:effectLst/>
                        </a:rPr>
                        <a:t>须不少于三个供应商</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100" b="1" u="none" strike="noStrike" dirty="0" smtClean="0">
                          <a:solidFill>
                            <a:srgbClr val="FF0000"/>
                          </a:solidFill>
                          <a:effectLst/>
                        </a:rPr>
                        <a:t>22-30</a:t>
                      </a:r>
                      <a:r>
                        <a:rPr lang="zh-CN" altLang="en-US" sz="1100" b="1" u="none" strike="noStrike" dirty="0" smtClean="0">
                          <a:solidFill>
                            <a:srgbClr val="FF0000"/>
                          </a:solidFill>
                          <a:effectLst/>
                        </a:rPr>
                        <a:t>个日历日（不延期的情况下）</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主要执行招标投标</a:t>
                      </a:r>
                      <a:r>
                        <a:rPr lang="zh-CN" altLang="en-US" sz="1100" u="none" strike="noStrike" dirty="0" smtClean="0">
                          <a:effectLst/>
                        </a:rPr>
                        <a:t>法（评分方法为平均值评审法或者综合评分法）</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726">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100" u="none" strike="noStrike">
                          <a:effectLst/>
                        </a:rPr>
                        <a:t>邀请招标</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邀请不</a:t>
                      </a:r>
                      <a:r>
                        <a:rPr lang="zh-CN" altLang="en-US" sz="1100" u="none" strike="noStrike" dirty="0" smtClean="0">
                          <a:effectLst/>
                        </a:rPr>
                        <a:t>少于五家</a:t>
                      </a:r>
                      <a:r>
                        <a:rPr lang="zh-CN" altLang="en-US" sz="1100" u="none" strike="noStrike" dirty="0">
                          <a:effectLst/>
                        </a:rPr>
                        <a:t>特定供应商</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b="1" u="none" strike="noStrike" dirty="0">
                          <a:solidFill>
                            <a:srgbClr val="FF0000"/>
                          </a:solidFill>
                          <a:effectLst/>
                        </a:rPr>
                        <a:t>约</a:t>
                      </a:r>
                      <a:r>
                        <a:rPr lang="en-US" altLang="zh-CN" sz="1100" b="1" u="none" strike="noStrike" dirty="0">
                          <a:solidFill>
                            <a:srgbClr val="FF0000"/>
                          </a:solidFill>
                          <a:effectLst/>
                        </a:rPr>
                        <a:t>30</a:t>
                      </a:r>
                      <a:r>
                        <a:rPr lang="zh-CN" altLang="en-US" sz="1100" b="1" u="none" strike="noStrike" dirty="0">
                          <a:solidFill>
                            <a:srgbClr val="FF0000"/>
                          </a:solidFill>
                          <a:effectLst/>
                        </a:rPr>
                        <a:t>个日历日（含校内审批时间）</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用户下载</a:t>
                      </a:r>
                      <a:r>
                        <a:rPr lang="en-US" altLang="zh-CN" sz="1100" u="none" strike="noStrike" dirty="0">
                          <a:effectLst/>
                        </a:rPr>
                        <a:t>《</a:t>
                      </a:r>
                      <a:r>
                        <a:rPr lang="zh-CN" altLang="en-US" sz="1100" u="none" strike="noStrike" dirty="0">
                          <a:effectLst/>
                        </a:rPr>
                        <a:t>非</a:t>
                      </a:r>
                      <a:r>
                        <a:rPr lang="zh-CN" altLang="en-US" sz="1100" u="none" strike="noStrike" dirty="0" smtClean="0">
                          <a:effectLst/>
                        </a:rPr>
                        <a:t>公开方式</a:t>
                      </a:r>
                      <a:r>
                        <a:rPr lang="zh-CN" altLang="en-US" sz="1100" u="none" strike="noStrike" dirty="0">
                          <a:effectLst/>
                        </a:rPr>
                        <a:t>采购申请表</a:t>
                      </a:r>
                      <a:r>
                        <a:rPr lang="en-US" altLang="zh-CN" sz="1100" u="none" strike="noStrike" dirty="0">
                          <a:effectLst/>
                        </a:rPr>
                        <a:t>》</a:t>
                      </a:r>
                      <a:r>
                        <a:rPr lang="zh-CN" altLang="en-US" sz="1100" u="none" strike="noStrike" dirty="0">
                          <a:effectLst/>
                        </a:rPr>
                        <a:t>申请，主要执行招标投标法</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5321">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100" u="none" strike="noStrike">
                          <a:effectLst/>
                        </a:rPr>
                        <a:t>竞争性磋商</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a:effectLst/>
                        </a:rPr>
                        <a:t>须不少于三个供应商</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100" b="1" u="none" strike="noStrike" dirty="0" smtClean="0">
                          <a:solidFill>
                            <a:srgbClr val="FF0000"/>
                          </a:solidFill>
                          <a:effectLst/>
                        </a:rPr>
                        <a:t>约</a:t>
                      </a:r>
                      <a:r>
                        <a:rPr lang="en-US" altLang="zh-CN" sz="1100" b="1" u="none" strike="noStrike" dirty="0" smtClean="0">
                          <a:solidFill>
                            <a:srgbClr val="FF0000"/>
                          </a:solidFill>
                          <a:effectLst/>
                        </a:rPr>
                        <a:t>18</a:t>
                      </a:r>
                      <a:r>
                        <a:rPr lang="zh-CN" altLang="en-US" sz="1100" b="1" u="none" strike="noStrike" dirty="0" smtClean="0">
                          <a:solidFill>
                            <a:srgbClr val="FF0000"/>
                          </a:solidFill>
                          <a:effectLst/>
                        </a:rPr>
                        <a:t>个日历日（不延期的情况下）</a:t>
                      </a:r>
                      <a:endParaRPr lang="zh-CN" altLang="en-US" sz="1100" b="1" i="0" u="none" strike="noStrike" dirty="0" smtClean="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网上</a:t>
                      </a:r>
                      <a:r>
                        <a:rPr lang="zh-CN" altLang="en-US" sz="1100" u="none" strike="noStrike" dirty="0" smtClean="0">
                          <a:effectLst/>
                        </a:rPr>
                        <a:t>公开方式</a:t>
                      </a:r>
                      <a:r>
                        <a:rPr lang="zh-CN" altLang="en-US" sz="1100" u="none" strike="noStrike" dirty="0">
                          <a:effectLst/>
                        </a:rPr>
                        <a:t>邀请，不需要用户申请，磋商后综合评分得分最高的供应商中标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5321">
                <a:tc vMerge="1">
                  <a:txBody>
                    <a:bodyPr/>
                    <a:lstStyle/>
                    <a:p>
                      <a:endParaRPr lang="zh-CN" altLang="en-US"/>
                    </a:p>
                  </a:txBody>
                  <a:tcPr/>
                </a:tc>
                <a:tc>
                  <a:txBody>
                    <a:bodyPr/>
                    <a:lstStyle/>
                    <a:p>
                      <a:pPr algn="l" fontAlgn="ctr"/>
                      <a:r>
                        <a:rPr lang="zh-CN" altLang="en-US" sz="1100" u="none" strike="noStrike" dirty="0">
                          <a:effectLst/>
                        </a:rPr>
                        <a:t>货物和服务</a:t>
                      </a:r>
                      <a:r>
                        <a:rPr lang="zh-CN" altLang="en-US" sz="1100" u="none" strike="noStrike" dirty="0" smtClean="0">
                          <a:effectLst/>
                        </a:rPr>
                        <a:t>（</a:t>
                      </a:r>
                      <a:r>
                        <a:rPr lang="en-US" altLang="zh-CN" sz="1100" u="none" strike="noStrike" dirty="0" smtClean="0">
                          <a:effectLst/>
                        </a:rPr>
                        <a:t>20-100</a:t>
                      </a:r>
                      <a:r>
                        <a:rPr lang="zh-CN" altLang="en-US" sz="1100" u="none" strike="noStrike" dirty="0" smtClean="0">
                          <a:effectLst/>
                        </a:rPr>
                        <a:t>万元）</a:t>
                      </a:r>
                      <a:r>
                        <a:rPr lang="zh-CN" altLang="en-US" sz="1100" u="none" strike="noStrike" dirty="0">
                          <a:effectLst/>
                        </a:rPr>
                        <a:t>、工程</a:t>
                      </a:r>
                      <a:r>
                        <a:rPr lang="zh-CN" altLang="en-US" sz="1100" u="none" strike="noStrike" dirty="0" smtClean="0">
                          <a:effectLst/>
                        </a:rPr>
                        <a:t>（</a:t>
                      </a:r>
                      <a:r>
                        <a:rPr lang="en-US" altLang="zh-CN" sz="1100" u="none" strike="noStrike" dirty="0" smtClean="0">
                          <a:effectLst/>
                        </a:rPr>
                        <a:t>20-120</a:t>
                      </a:r>
                      <a:r>
                        <a:rPr lang="zh-CN" altLang="en-US" sz="1100" u="none" strike="noStrike" dirty="0" smtClean="0">
                          <a:effectLst/>
                        </a:rPr>
                        <a:t>万元）</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a:effectLst/>
                        </a:rPr>
                        <a:t>快速采购</a:t>
                      </a:r>
                      <a:endParaRPr lang="zh-CN" altLang="en-US" sz="1100" b="1" i="0" u="none" strike="noStrike">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一般要求不少于三家供应商，若供应商不足，延期后</a:t>
                      </a:r>
                      <a:r>
                        <a:rPr lang="zh-CN" altLang="en-US" sz="1100" u="none" strike="noStrike" dirty="0" smtClean="0">
                          <a:effectLst/>
                        </a:rPr>
                        <a:t>有供应</a:t>
                      </a:r>
                      <a:r>
                        <a:rPr lang="zh-CN" altLang="en-US" sz="1100" u="none" strike="noStrike" dirty="0">
                          <a:effectLst/>
                        </a:rPr>
                        <a:t>商参与即可</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100" b="1" u="none" strike="noStrike" dirty="0" smtClean="0">
                          <a:solidFill>
                            <a:srgbClr val="FF0000"/>
                          </a:solidFill>
                          <a:effectLst/>
                        </a:rPr>
                        <a:t>8</a:t>
                      </a:r>
                      <a:r>
                        <a:rPr lang="zh-CN" altLang="en-US" sz="1100" b="1" u="none" strike="noStrike" dirty="0" smtClean="0">
                          <a:solidFill>
                            <a:srgbClr val="FF0000"/>
                          </a:solidFill>
                          <a:effectLst/>
                        </a:rPr>
                        <a:t>（不延期）</a:t>
                      </a:r>
                      <a:r>
                        <a:rPr lang="en-US" altLang="zh-CN" sz="1100" b="1" u="none" strike="noStrike" dirty="0" smtClean="0">
                          <a:solidFill>
                            <a:srgbClr val="FF0000"/>
                          </a:solidFill>
                          <a:effectLst/>
                        </a:rPr>
                        <a:t>-15</a:t>
                      </a:r>
                      <a:r>
                        <a:rPr lang="zh-CN" altLang="en-US" sz="1100" b="1" u="none" strike="noStrike" dirty="0" smtClean="0">
                          <a:solidFill>
                            <a:srgbClr val="FF0000"/>
                          </a:solidFill>
                          <a:effectLst/>
                        </a:rPr>
                        <a:t>（延期）个</a:t>
                      </a:r>
                      <a:r>
                        <a:rPr lang="zh-CN" altLang="en-US" sz="1100" b="1" u="none" strike="noStrike" dirty="0">
                          <a:solidFill>
                            <a:srgbClr val="FF0000"/>
                          </a:solidFill>
                          <a:effectLst/>
                        </a:rPr>
                        <a:t>日历</a:t>
                      </a:r>
                      <a:r>
                        <a:rPr lang="zh-CN" altLang="en-US" sz="1100" b="1" u="none" strike="noStrike" dirty="0" smtClean="0">
                          <a:solidFill>
                            <a:srgbClr val="FF0000"/>
                          </a:solidFill>
                          <a:effectLst/>
                        </a:rPr>
                        <a:t>日</a:t>
                      </a:r>
                      <a:endParaRPr lang="zh-CN" altLang="en-US" sz="1100" b="1" i="0" u="none" strike="noStrike" dirty="0">
                        <a:solidFill>
                          <a:srgbClr val="FF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1100" u="none" strike="noStrike" dirty="0">
                          <a:effectLst/>
                        </a:rPr>
                        <a:t>网上</a:t>
                      </a:r>
                      <a:r>
                        <a:rPr lang="zh-CN" altLang="en-US" sz="1100" u="none" strike="noStrike" dirty="0" smtClean="0">
                          <a:effectLst/>
                        </a:rPr>
                        <a:t>公开方式</a:t>
                      </a:r>
                      <a:r>
                        <a:rPr lang="zh-CN" altLang="en-US" sz="1100" u="none" strike="noStrike" dirty="0">
                          <a:effectLst/>
                        </a:rPr>
                        <a:t>邀请，不需要用户申请，综合评分得分最高的供应商中标</a:t>
                      </a:r>
                      <a:endParaRPr lang="zh-CN" altLang="en-US" sz="1100" b="1" i="0" u="none" strike="noStrike" dirty="0">
                        <a:solidFill>
                          <a:srgbClr val="000000"/>
                        </a:solidFill>
                        <a:effectLst/>
                        <a:latin typeface="宋体"/>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6" name="矩形 45"/>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中山大学统一采购各类采购方式</a:t>
            </a:r>
            <a:r>
              <a:rPr lang="zh-CN" altLang="en-US" dirty="0">
                <a:solidFill>
                  <a:srgbClr val="000000"/>
                </a:solidFill>
                <a:latin typeface="KaiTi" charset="-122"/>
                <a:ea typeface="KaiTi" charset="-122"/>
                <a:cs typeface="KaiTi" charset="-122"/>
              </a:rPr>
              <a:t>汇总</a:t>
            </a:r>
            <a:endParaRPr lang="en-US" altLang="zh-CN" dirty="0">
              <a:solidFill>
                <a:srgbClr val="000000"/>
              </a:solidFill>
              <a:latin typeface="KaiTi" charset="-122"/>
              <a:ea typeface="KaiTi" charset="-122"/>
              <a:cs typeface="KaiTi" charset="-122"/>
            </a:endParaRPr>
          </a:p>
        </p:txBody>
      </p:sp>
    </p:spTree>
    <p:extLst>
      <p:ext uri="{BB962C8B-B14F-4D97-AF65-F5344CB8AC3E}">
        <p14:creationId xmlns:p14="http://schemas.microsoft.com/office/powerpoint/2010/main" xmlns="" val="2863513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公开招标方式讲解</a:t>
            </a:r>
            <a:endParaRPr lang="en-US" altLang="zh-CN" dirty="0">
              <a:latin typeface="KaiTi" charset="-122"/>
              <a:ea typeface="KaiTi" charset="-122"/>
              <a:cs typeface="KaiTi" charset="-122"/>
            </a:endParaRPr>
          </a:p>
        </p:txBody>
      </p:sp>
      <p:sp>
        <p:nvSpPr>
          <p:cNvPr id="5" name="TextBox 4"/>
          <p:cNvSpPr txBox="1"/>
          <p:nvPr/>
        </p:nvSpPr>
        <p:spPr bwMode="gray">
          <a:xfrm>
            <a:off x="430822" y="1146797"/>
            <a:ext cx="11590601" cy="5262979"/>
          </a:xfrm>
          <a:prstGeom prst="rect">
            <a:avLst/>
          </a:prstGeom>
          <a:noFill/>
          <a:ln w="9525" algn="ctr">
            <a:noFill/>
            <a:miter lim="800000"/>
            <a:headEnd/>
            <a:tailEnd/>
          </a:ln>
          <a:effectLst/>
        </p:spPr>
        <p:txBody>
          <a:bodyPr wrap="square" rtlCol="0">
            <a:spAutoFit/>
          </a:bodyPr>
          <a:lstStyle/>
          <a:p>
            <a:pPr>
              <a:buSzPct val="80000"/>
            </a:pPr>
            <a:r>
              <a:rPr lang="zh-CN" altLang="en-US" sz="2000" b="1" dirty="0" smtClean="0">
                <a:solidFill>
                  <a:srgbClr val="FF0000"/>
                </a:solidFill>
              </a:rPr>
              <a:t>公开招标方式的优点：</a:t>
            </a:r>
          </a:p>
          <a:p>
            <a:pPr>
              <a:buSzPct val="80000"/>
              <a:buFont typeface="Wingdings" charset="2"/>
              <a:buChar char="l"/>
            </a:pPr>
            <a:r>
              <a:rPr lang="zh-CN" altLang="en-US" sz="2000" dirty="0" smtClean="0"/>
              <a:t>政府采购的主要方式（</a:t>
            </a:r>
            <a:r>
              <a:rPr lang="en-US" altLang="zh-CN" sz="2000" dirty="0" smtClean="0"/>
              <a:t>200</a:t>
            </a:r>
            <a:r>
              <a:rPr lang="zh-CN" altLang="en-US" sz="2000" dirty="0" smtClean="0"/>
              <a:t>万元以上必须采用）</a:t>
            </a:r>
            <a:endParaRPr lang="en-US" altLang="zh-CN" sz="2000" dirty="0" smtClean="0"/>
          </a:p>
          <a:p>
            <a:pPr>
              <a:buSzPct val="80000"/>
              <a:buFont typeface="Wingdings" charset="2"/>
              <a:buChar char="l"/>
            </a:pPr>
            <a:r>
              <a:rPr lang="zh-CN" altLang="en-US" sz="2000" dirty="0" smtClean="0"/>
              <a:t>适用面广（理论上任何金额的采购均可采用）</a:t>
            </a:r>
            <a:endParaRPr lang="en-US" altLang="zh-CN" sz="2000" dirty="0" smtClean="0"/>
          </a:p>
          <a:p>
            <a:pPr>
              <a:buSzPct val="80000"/>
              <a:buFont typeface="Wingdings" charset="2"/>
              <a:buChar char="l"/>
            </a:pPr>
            <a:r>
              <a:rPr lang="zh-CN" altLang="en-US" sz="2000" dirty="0" smtClean="0"/>
              <a:t>政府采购计划报批容易，审计风险小</a:t>
            </a:r>
            <a:endParaRPr lang="en-US" altLang="zh-CN" sz="2000" dirty="0" smtClean="0"/>
          </a:p>
          <a:p>
            <a:pPr>
              <a:buSzPct val="80000"/>
              <a:buFont typeface="Wingdings" charset="2"/>
              <a:buChar char="l"/>
            </a:pPr>
            <a:r>
              <a:rPr lang="zh-CN" altLang="en-US" sz="2000" dirty="0" smtClean="0"/>
              <a:t>不同的供应商家数均有对应的采购方式可变更，采购流程不会因供应商家数不足而中断</a:t>
            </a:r>
            <a:endParaRPr lang="en-US" altLang="zh-CN" sz="2000" dirty="0" smtClean="0"/>
          </a:p>
          <a:p>
            <a:pPr>
              <a:buSzPct val="80000"/>
              <a:buFont typeface="Wingdings" charset="2"/>
              <a:buChar char="l"/>
            </a:pPr>
            <a:r>
              <a:rPr lang="zh-CN" altLang="en-US" sz="2000" dirty="0" smtClean="0"/>
              <a:t>评审过程相对简单，专家按评分表直接评分，无须来回谈判，节省评审时间</a:t>
            </a:r>
            <a:endParaRPr lang="en-US" altLang="zh-CN" sz="2000" dirty="0" smtClean="0"/>
          </a:p>
          <a:p>
            <a:pPr>
              <a:buSzPct val="80000"/>
              <a:buFont typeface="Wingdings" charset="2"/>
              <a:buChar char="l"/>
            </a:pPr>
            <a:endParaRPr lang="en-US" altLang="zh-CN" sz="2000" dirty="0"/>
          </a:p>
          <a:p>
            <a:pPr>
              <a:buSzPct val="80000"/>
            </a:pPr>
            <a:r>
              <a:rPr lang="zh-CN" altLang="en-US" sz="2000" b="1" dirty="0">
                <a:solidFill>
                  <a:srgbClr val="FF0000"/>
                </a:solidFill>
              </a:rPr>
              <a:t>公开招标方式</a:t>
            </a:r>
            <a:r>
              <a:rPr lang="zh-CN" altLang="en-US" sz="2000" b="1" dirty="0" smtClean="0">
                <a:solidFill>
                  <a:srgbClr val="FF0000"/>
                </a:solidFill>
              </a:rPr>
              <a:t>的局限：</a:t>
            </a:r>
            <a:endParaRPr lang="zh-CN" altLang="en-US" sz="2000" b="1" dirty="0">
              <a:solidFill>
                <a:srgbClr val="FF0000"/>
              </a:solidFill>
            </a:endParaRPr>
          </a:p>
          <a:p>
            <a:pPr>
              <a:buSzPct val="80000"/>
              <a:buFont typeface="Wingdings" charset="2"/>
              <a:buChar char="l"/>
            </a:pPr>
            <a:r>
              <a:rPr lang="zh-CN" altLang="en-US" sz="2000" dirty="0" smtClean="0"/>
              <a:t>等待时间长（发布招标公告至开标不得少于</a:t>
            </a:r>
            <a:r>
              <a:rPr lang="en-US" altLang="zh-CN" sz="2000" b="1" dirty="0" smtClean="0">
                <a:solidFill>
                  <a:srgbClr val="FF0000"/>
                </a:solidFill>
              </a:rPr>
              <a:t>20</a:t>
            </a:r>
            <a:r>
              <a:rPr lang="zh-CN" altLang="en-US" sz="2000" dirty="0" smtClean="0"/>
              <a:t>天）</a:t>
            </a:r>
            <a:endParaRPr lang="en-US" altLang="zh-CN" sz="2000" dirty="0" smtClean="0"/>
          </a:p>
          <a:p>
            <a:pPr>
              <a:buSzPct val="80000"/>
              <a:buFont typeface="Wingdings" charset="2"/>
              <a:buChar char="l"/>
            </a:pPr>
            <a:r>
              <a:rPr lang="zh-CN" altLang="en-US" sz="2000" dirty="0"/>
              <a:t>供应</a:t>
            </a:r>
            <a:r>
              <a:rPr lang="zh-CN" altLang="en-US" sz="2000" dirty="0" smtClean="0"/>
              <a:t>商家数限制严（不得少于三家投标，否则需要重新招标或者变更采购方式，</a:t>
            </a:r>
            <a:r>
              <a:rPr lang="en-US" altLang="zh-CN" sz="2000" dirty="0" smtClean="0"/>
              <a:t>200</a:t>
            </a:r>
            <a:r>
              <a:rPr lang="zh-CN" altLang="en-US" sz="2000" dirty="0" smtClean="0"/>
              <a:t>万元以上变更采购方式必须报教育部、财政部批准）</a:t>
            </a:r>
            <a:endParaRPr lang="en-US" altLang="zh-CN" sz="2000" dirty="0" smtClean="0"/>
          </a:p>
          <a:p>
            <a:pPr>
              <a:buSzPct val="80000"/>
              <a:buFont typeface="Wingdings" charset="2"/>
              <a:buChar char="l"/>
            </a:pPr>
            <a:r>
              <a:rPr lang="zh-CN" altLang="en-US" sz="2000" dirty="0" smtClean="0"/>
              <a:t>采购节约率不高（预算必须公布，无谈判环节，供应商贴预算报价情况普遍）</a:t>
            </a:r>
            <a:endParaRPr lang="en-US" altLang="zh-CN" sz="2000" dirty="0" smtClean="0"/>
          </a:p>
          <a:p>
            <a:pPr>
              <a:buSzPct val="80000"/>
            </a:pPr>
            <a:endParaRPr lang="en-US" altLang="zh-CN" sz="2000" dirty="0"/>
          </a:p>
          <a:p>
            <a:pPr>
              <a:buSzPct val="80000"/>
            </a:pPr>
            <a:r>
              <a:rPr lang="zh-CN" altLang="en-US" sz="2000" b="1" dirty="0" smtClean="0">
                <a:solidFill>
                  <a:srgbClr val="FF0000"/>
                </a:solidFill>
              </a:rPr>
              <a:t>采用建议：</a:t>
            </a:r>
            <a:endParaRPr lang="zh-CN" altLang="en-US" sz="2000" b="1" dirty="0">
              <a:solidFill>
                <a:srgbClr val="FF0000"/>
              </a:solidFill>
            </a:endParaRPr>
          </a:p>
          <a:p>
            <a:pPr>
              <a:buSzPct val="80000"/>
            </a:pPr>
            <a:r>
              <a:rPr lang="en-US" altLang="zh-CN" sz="2000" dirty="0" smtClean="0">
                <a:solidFill>
                  <a:srgbClr val="FF0000"/>
                </a:solidFill>
              </a:rPr>
              <a:t>200</a:t>
            </a:r>
            <a:r>
              <a:rPr lang="zh-CN" altLang="en-US" sz="2000" dirty="0" smtClean="0">
                <a:solidFill>
                  <a:srgbClr val="FF0000"/>
                </a:solidFill>
              </a:rPr>
              <a:t>万元以上有</a:t>
            </a:r>
            <a:r>
              <a:rPr lang="zh-CN" altLang="en-US" sz="2000" dirty="0">
                <a:solidFill>
                  <a:srgbClr val="FF0000"/>
                </a:solidFill>
              </a:rPr>
              <a:t>三家以上供应商（品牌）的</a:t>
            </a:r>
            <a:r>
              <a:rPr lang="zh-CN" altLang="en-US" sz="2000" dirty="0" smtClean="0">
                <a:solidFill>
                  <a:srgbClr val="FF0000"/>
                </a:solidFill>
              </a:rPr>
              <a:t>采购项目；</a:t>
            </a:r>
            <a:r>
              <a:rPr lang="en-US" altLang="zh-CN" sz="2000" dirty="0">
                <a:solidFill>
                  <a:srgbClr val="FF0000"/>
                </a:solidFill>
              </a:rPr>
              <a:t>100-200</a:t>
            </a:r>
            <a:r>
              <a:rPr lang="zh-CN" altLang="en-US" sz="2000" dirty="0" smtClean="0">
                <a:solidFill>
                  <a:srgbClr val="FF0000"/>
                </a:solidFill>
              </a:rPr>
              <a:t>万元、无降价空间且有三家以上供应商（品牌）的采购项目；</a:t>
            </a:r>
            <a:r>
              <a:rPr lang="en-US" altLang="zh-CN" sz="2000" dirty="0">
                <a:solidFill>
                  <a:srgbClr val="FF0000"/>
                </a:solidFill>
              </a:rPr>
              <a:t> 100-200</a:t>
            </a:r>
            <a:r>
              <a:rPr lang="zh-CN" altLang="en-US" sz="2000" dirty="0">
                <a:solidFill>
                  <a:srgbClr val="FF0000"/>
                </a:solidFill>
              </a:rPr>
              <a:t>万元</a:t>
            </a:r>
            <a:r>
              <a:rPr lang="zh-CN" altLang="en-US" sz="2000" dirty="0" smtClean="0">
                <a:solidFill>
                  <a:srgbClr val="FF0000"/>
                </a:solidFill>
              </a:rPr>
              <a:t>不确定是否有三家供应商（品牌）的采购项目</a:t>
            </a:r>
            <a:endParaRPr lang="en-US" altLang="zh-CN" sz="2000" dirty="0" smtClean="0">
              <a:solidFill>
                <a:srgbClr val="FF0000"/>
              </a:solidFill>
            </a:endParaRPr>
          </a:p>
          <a:p>
            <a:pPr>
              <a:buSzPct val="80000"/>
              <a:buFont typeface="Wingdings" charset="2"/>
              <a:buChar char="l"/>
            </a:pPr>
            <a:endParaRPr lang="en-US" altLang="zh-CN" sz="1600" dirty="0"/>
          </a:p>
        </p:txBody>
      </p:sp>
    </p:spTree>
    <p:extLst>
      <p:ext uri="{BB962C8B-B14F-4D97-AF65-F5344CB8AC3E}">
        <p14:creationId xmlns:p14="http://schemas.microsoft.com/office/powerpoint/2010/main" xmlns="" val="348307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3" name="Rectangle 2"/>
          <p:cNvSpPr>
            <a:spLocks noGrp="1" noChangeArrowheads="1"/>
          </p:cNvSpPr>
          <p:nvPr>
            <p:ph type="title" idx="4294967295"/>
          </p:nvPr>
        </p:nvSpPr>
        <p:spPr>
          <a:xfrm>
            <a:off x="2692146" y="1308419"/>
            <a:ext cx="5975350" cy="703262"/>
          </a:xfrm>
          <a:prstGeom prst="rect">
            <a:avLst/>
          </a:prstGeom>
        </p:spPr>
        <p:txBody>
          <a:bodyPr/>
          <a:lstStyle/>
          <a:p>
            <a:pPr algn="ctr" eaLnBrk="1" hangingPunct="1"/>
            <a:r>
              <a:rPr lang="zh-CN" altLang="en-US" sz="4400" dirty="0" smtClean="0">
                <a:solidFill>
                  <a:srgbClr val="993300"/>
                </a:solidFill>
                <a:ea typeface="黑体" charset="-122"/>
              </a:rPr>
              <a:t>讲解内容</a:t>
            </a:r>
            <a:endParaRPr lang="zh-CN" altLang="zh-CN" sz="4400" dirty="0">
              <a:solidFill>
                <a:srgbClr val="993300"/>
              </a:solidFill>
              <a:ea typeface="黑体" charset="-122"/>
            </a:endParaRPr>
          </a:p>
        </p:txBody>
      </p:sp>
      <p:sp>
        <p:nvSpPr>
          <p:cNvPr id="4" name="Rectangle 3"/>
          <p:cNvSpPr>
            <a:spLocks noGrp="1" noChangeArrowheads="1"/>
          </p:cNvSpPr>
          <p:nvPr>
            <p:ph idx="4294967295"/>
          </p:nvPr>
        </p:nvSpPr>
        <p:spPr>
          <a:xfrm>
            <a:off x="1621765" y="2377208"/>
            <a:ext cx="9696091" cy="3667125"/>
          </a:xfrm>
          <a:prstGeom prst="rect">
            <a:avLst/>
          </a:prstGeom>
        </p:spPr>
        <p:txBody>
          <a:bodyPr/>
          <a:lstStyle/>
          <a:p>
            <a:pPr eaLnBrk="1" hangingPunct="1">
              <a:lnSpc>
                <a:spcPts val="5000"/>
              </a:lnSpc>
              <a:buFont typeface="Arial" charset="0"/>
              <a:buAutoNum type="ea1JpnChsDbPeriod"/>
            </a:pPr>
            <a:r>
              <a:rPr lang="zh-CN" altLang="en-US" sz="3600" dirty="0" smtClean="0">
                <a:solidFill>
                  <a:srgbClr val="003300"/>
                </a:solidFill>
                <a:latin typeface="KaiTi" charset="-122"/>
                <a:ea typeface="KaiTi" charset="-122"/>
                <a:cs typeface="KaiTi" charset="-122"/>
              </a:rPr>
              <a:t>中山大学统一采购流程分类讲解</a:t>
            </a:r>
            <a:endParaRPr lang="en-US" altLang="zh-CN" sz="3600" dirty="0" smtClean="0">
              <a:solidFill>
                <a:srgbClr val="003300"/>
              </a:solidFill>
              <a:latin typeface="KaiTi" charset="-122"/>
              <a:ea typeface="KaiTi" charset="-122"/>
              <a:cs typeface="KaiTi" charset="-122"/>
            </a:endParaRPr>
          </a:p>
          <a:p>
            <a:pPr eaLnBrk="1" hangingPunct="1">
              <a:lnSpc>
                <a:spcPts val="5000"/>
              </a:lnSpc>
              <a:buFont typeface="Arial" charset="0"/>
              <a:buAutoNum type="ea1JpnChsDbPeriod"/>
            </a:pPr>
            <a:r>
              <a:rPr lang="zh-CN" altLang="en-US" sz="3600" b="1" dirty="0" smtClean="0">
                <a:solidFill>
                  <a:srgbClr val="003300"/>
                </a:solidFill>
                <a:latin typeface="KaiTi" charset="-122"/>
                <a:ea typeface="KaiTi" charset="-122"/>
                <a:cs typeface="KaiTi" charset="-122"/>
              </a:rPr>
              <a:t>采购方式分类讲解</a:t>
            </a:r>
            <a:endParaRPr lang="en-US" altLang="zh-CN" sz="3600" b="1" dirty="0" smtClean="0">
              <a:solidFill>
                <a:srgbClr val="003300"/>
              </a:solidFill>
              <a:latin typeface="KaiTi" charset="-122"/>
              <a:ea typeface="KaiTi" charset="-122"/>
              <a:cs typeface="KaiTi" charset="-122"/>
            </a:endParaRPr>
          </a:p>
          <a:p>
            <a:pPr eaLnBrk="1" hangingPunct="1">
              <a:lnSpc>
                <a:spcPts val="5000"/>
              </a:lnSpc>
              <a:buFont typeface="Arial" charset="0"/>
              <a:buAutoNum type="ea1JpnChsDbPeriod"/>
            </a:pPr>
            <a:r>
              <a:rPr lang="zh-CN" altLang="en-US" sz="3600" dirty="0" smtClean="0">
                <a:solidFill>
                  <a:srgbClr val="003300"/>
                </a:solidFill>
                <a:latin typeface="KaiTi" charset="-122"/>
                <a:ea typeface="KaiTi" charset="-122"/>
                <a:cs typeface="KaiTi" charset="-122"/>
              </a:rPr>
              <a:t>采购中需要重点关注的问题</a:t>
            </a:r>
            <a:endParaRPr lang="en-US" altLang="zh-CN" sz="3600" dirty="0" smtClean="0">
              <a:solidFill>
                <a:srgbClr val="003300"/>
              </a:solidFill>
              <a:latin typeface="KaiTi" charset="-122"/>
              <a:ea typeface="KaiTi" charset="-122"/>
              <a:cs typeface="KaiTi" charset="-122"/>
            </a:endParaRPr>
          </a:p>
          <a:p>
            <a:pPr eaLnBrk="1" hangingPunct="1">
              <a:lnSpc>
                <a:spcPts val="5000"/>
              </a:lnSpc>
              <a:buFont typeface="Arial" charset="0"/>
              <a:buAutoNum type="ea1JpnChsDbPeriod"/>
            </a:pPr>
            <a:r>
              <a:rPr lang="zh-CN" altLang="en-US" sz="3600" b="1" dirty="0" smtClean="0">
                <a:solidFill>
                  <a:srgbClr val="003300"/>
                </a:solidFill>
                <a:latin typeface="KaiTi" charset="-122"/>
                <a:ea typeface="KaiTi" charset="-122"/>
                <a:cs typeface="KaiTi" charset="-122"/>
              </a:rPr>
              <a:t>案例及常见问题分享</a:t>
            </a:r>
            <a:endParaRPr lang="en-US" altLang="zh-CN" sz="3600" b="1" dirty="0" smtClean="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12560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竞争性磋商方式讲解</a:t>
            </a:r>
            <a:endParaRPr lang="en-US" altLang="zh-CN" dirty="0">
              <a:latin typeface="KaiTi" charset="-122"/>
              <a:ea typeface="KaiTi" charset="-122"/>
              <a:cs typeface="KaiTi" charset="-122"/>
            </a:endParaRPr>
          </a:p>
        </p:txBody>
      </p:sp>
      <p:sp>
        <p:nvSpPr>
          <p:cNvPr id="5" name="TextBox 4"/>
          <p:cNvSpPr txBox="1"/>
          <p:nvPr/>
        </p:nvSpPr>
        <p:spPr bwMode="gray">
          <a:xfrm>
            <a:off x="580292" y="1269778"/>
            <a:ext cx="11441132" cy="4647426"/>
          </a:xfrm>
          <a:prstGeom prst="rect">
            <a:avLst/>
          </a:prstGeom>
          <a:noFill/>
          <a:ln w="9525" algn="ctr">
            <a:noFill/>
            <a:miter lim="800000"/>
            <a:headEnd/>
            <a:tailEnd/>
          </a:ln>
          <a:effectLst/>
        </p:spPr>
        <p:txBody>
          <a:bodyPr wrap="square" rtlCol="0">
            <a:spAutoFit/>
          </a:bodyPr>
          <a:lstStyle/>
          <a:p>
            <a:pPr>
              <a:buSzPct val="80000"/>
            </a:pPr>
            <a:r>
              <a:rPr lang="zh-CN" altLang="en-US" sz="2000" b="1" dirty="0" smtClean="0">
                <a:solidFill>
                  <a:srgbClr val="FF0000"/>
                </a:solidFill>
              </a:rPr>
              <a:t>竞争性磋商方式的优点：</a:t>
            </a:r>
          </a:p>
          <a:p>
            <a:pPr>
              <a:buSzPct val="80000"/>
              <a:buFont typeface="Wingdings" charset="2"/>
              <a:buChar char="l"/>
            </a:pPr>
            <a:r>
              <a:rPr lang="zh-CN" altLang="en-US" sz="2000" dirty="0" smtClean="0"/>
              <a:t>服务采购的主要方式（含</a:t>
            </a:r>
            <a:r>
              <a:rPr lang="en-US" altLang="zh-CN" sz="2000" dirty="0" smtClean="0"/>
              <a:t>100</a:t>
            </a:r>
            <a:r>
              <a:rPr lang="zh-CN" altLang="en-US" sz="2000" dirty="0" smtClean="0"/>
              <a:t>万元以下的服务采购）</a:t>
            </a:r>
            <a:endParaRPr lang="en-US" altLang="zh-CN" sz="2000" dirty="0" smtClean="0"/>
          </a:p>
          <a:p>
            <a:pPr>
              <a:buSzPct val="80000"/>
              <a:buFont typeface="Wingdings" charset="2"/>
              <a:buChar char="l"/>
            </a:pPr>
            <a:r>
              <a:rPr lang="zh-CN" altLang="en-US" sz="2000" dirty="0" smtClean="0"/>
              <a:t>服务项目供应商家数要求较低（不少于两家）</a:t>
            </a:r>
            <a:endParaRPr lang="en-US" altLang="zh-CN" sz="2000" dirty="0" smtClean="0"/>
          </a:p>
          <a:p>
            <a:pPr>
              <a:buSzPct val="80000"/>
              <a:buFont typeface="Wingdings" charset="2"/>
              <a:buChar char="l"/>
            </a:pPr>
            <a:r>
              <a:rPr lang="zh-CN" altLang="en-US" sz="2000" dirty="0" smtClean="0"/>
              <a:t>等待时间较短</a:t>
            </a:r>
            <a:r>
              <a:rPr lang="zh-CN" altLang="en-US" sz="2000" dirty="0"/>
              <a:t>（</a:t>
            </a:r>
            <a:r>
              <a:rPr lang="zh-CN" altLang="en-US" sz="2000" dirty="0" smtClean="0"/>
              <a:t>发布采购公告至</a:t>
            </a:r>
            <a:r>
              <a:rPr lang="zh-CN" altLang="en-US" sz="2000" dirty="0"/>
              <a:t>磋商</a:t>
            </a:r>
            <a:r>
              <a:rPr lang="zh-CN" altLang="en-US" sz="2000" dirty="0" smtClean="0"/>
              <a:t>不得少于</a:t>
            </a:r>
            <a:r>
              <a:rPr lang="en-US" altLang="zh-CN" sz="2000" b="1" dirty="0" smtClean="0">
                <a:solidFill>
                  <a:srgbClr val="FF0000"/>
                </a:solidFill>
              </a:rPr>
              <a:t>10</a:t>
            </a:r>
            <a:r>
              <a:rPr lang="zh-CN" altLang="en-US" sz="2000" dirty="0"/>
              <a:t>天</a:t>
            </a:r>
            <a:r>
              <a:rPr lang="zh-CN" altLang="en-US" sz="2000" dirty="0" smtClean="0"/>
              <a:t>）</a:t>
            </a:r>
            <a:endParaRPr lang="en-US" altLang="zh-CN" sz="2000" dirty="0" smtClean="0"/>
          </a:p>
          <a:p>
            <a:pPr>
              <a:buSzPct val="80000"/>
              <a:buFont typeface="Wingdings" charset="2"/>
              <a:buChar char="l"/>
            </a:pPr>
            <a:r>
              <a:rPr lang="zh-CN" altLang="en-US" sz="2000" dirty="0" smtClean="0"/>
              <a:t>可与供应商面对面磋商，磋商时可根据磋商情况调整采购方案，灵活度高</a:t>
            </a:r>
            <a:endParaRPr lang="en-US" altLang="zh-CN" sz="2000" dirty="0" smtClean="0"/>
          </a:p>
          <a:p>
            <a:pPr>
              <a:buSzPct val="80000"/>
              <a:buFont typeface="Wingdings" charset="2"/>
              <a:buChar char="l"/>
            </a:pPr>
            <a:r>
              <a:rPr lang="zh-CN" altLang="en-US" sz="2000" dirty="0" smtClean="0"/>
              <a:t>采购节约率较高（磋商时专家可杀价）</a:t>
            </a:r>
            <a:endParaRPr lang="en-US" altLang="zh-CN" sz="2000" dirty="0" smtClean="0"/>
          </a:p>
          <a:p>
            <a:pPr>
              <a:buSzPct val="80000"/>
              <a:buFont typeface="Wingdings" charset="2"/>
              <a:buChar char="l"/>
            </a:pPr>
            <a:endParaRPr lang="en-US" altLang="zh-CN" sz="2000" dirty="0"/>
          </a:p>
          <a:p>
            <a:pPr>
              <a:buSzPct val="80000"/>
            </a:pPr>
            <a:r>
              <a:rPr lang="zh-CN" altLang="en-US" sz="2000" b="1" dirty="0" smtClean="0">
                <a:solidFill>
                  <a:srgbClr val="FF0000"/>
                </a:solidFill>
              </a:rPr>
              <a:t>竞争性磋商方式的局限：</a:t>
            </a:r>
            <a:endParaRPr lang="zh-CN" altLang="en-US" sz="2000" b="1" dirty="0">
              <a:solidFill>
                <a:srgbClr val="FF0000"/>
              </a:solidFill>
            </a:endParaRPr>
          </a:p>
          <a:p>
            <a:pPr>
              <a:buSzPct val="80000"/>
              <a:buFont typeface="Wingdings" charset="2"/>
              <a:buChar char="l"/>
            </a:pPr>
            <a:r>
              <a:rPr lang="zh-CN" altLang="en-US" sz="2000" dirty="0" smtClean="0"/>
              <a:t>货物项目供应商家数限制严，且两家时只能重新采购，无其它采购方式可变更</a:t>
            </a:r>
            <a:endParaRPr lang="en-US" altLang="zh-CN" sz="2000" dirty="0" smtClean="0"/>
          </a:p>
          <a:p>
            <a:pPr>
              <a:buSzPct val="80000"/>
              <a:buFont typeface="Wingdings" charset="2"/>
              <a:buChar char="l"/>
            </a:pPr>
            <a:r>
              <a:rPr lang="zh-CN" altLang="en-US" sz="2000" dirty="0" smtClean="0"/>
              <a:t>使用限制较多，适用金额范围有限（</a:t>
            </a:r>
            <a:r>
              <a:rPr lang="en-US" altLang="zh-CN" sz="2000" dirty="0" smtClean="0"/>
              <a:t>200</a:t>
            </a:r>
            <a:r>
              <a:rPr lang="zh-CN" altLang="en-US" sz="2000" dirty="0" smtClean="0"/>
              <a:t>万元以上的竞争性磋商必须报教育部、财政部批准）</a:t>
            </a:r>
            <a:endParaRPr lang="en-US" altLang="zh-CN" sz="2000" dirty="0" smtClean="0"/>
          </a:p>
          <a:p>
            <a:pPr>
              <a:buSzPct val="80000"/>
            </a:pPr>
            <a:endParaRPr lang="en-US" altLang="zh-CN" sz="2000" dirty="0"/>
          </a:p>
          <a:p>
            <a:pPr>
              <a:buSzPct val="80000"/>
            </a:pPr>
            <a:r>
              <a:rPr lang="zh-CN" altLang="en-US" sz="2000" b="1" dirty="0" smtClean="0">
                <a:solidFill>
                  <a:srgbClr val="FF0000"/>
                </a:solidFill>
              </a:rPr>
              <a:t>采用建议：</a:t>
            </a:r>
            <a:endParaRPr lang="zh-CN" altLang="en-US" sz="2000" b="1" dirty="0">
              <a:solidFill>
                <a:srgbClr val="FF0000"/>
              </a:solidFill>
            </a:endParaRPr>
          </a:p>
          <a:p>
            <a:pPr>
              <a:buSzPct val="80000"/>
            </a:pPr>
            <a:r>
              <a:rPr lang="en-US" altLang="zh-CN" sz="2000" dirty="0" smtClean="0"/>
              <a:t>200</a:t>
            </a:r>
            <a:r>
              <a:rPr lang="zh-CN" altLang="en-US" sz="2000" dirty="0" smtClean="0"/>
              <a:t>万元以上需要谈判确定的采购项目（需事先申请，申请手续相对简单，后面详述）；</a:t>
            </a:r>
            <a:r>
              <a:rPr lang="en-US" altLang="zh-CN" sz="2000" dirty="0" smtClean="0"/>
              <a:t>200</a:t>
            </a:r>
            <a:r>
              <a:rPr lang="zh-CN" altLang="en-US" sz="2000" dirty="0" smtClean="0"/>
              <a:t>万元以下的服务采购项目；</a:t>
            </a:r>
            <a:r>
              <a:rPr lang="en-US" altLang="zh-CN" sz="2000" dirty="0"/>
              <a:t> 100-200</a:t>
            </a:r>
            <a:r>
              <a:rPr lang="zh-CN" altLang="en-US" sz="2000" dirty="0" smtClean="0"/>
              <a:t>万元确定有三家供应商（品牌）的货物采购项目</a:t>
            </a:r>
            <a:endParaRPr lang="en-US" altLang="zh-CN" sz="2000" dirty="0" smtClean="0"/>
          </a:p>
          <a:p>
            <a:pPr>
              <a:buSzPct val="80000"/>
              <a:buFont typeface="Wingdings" charset="2"/>
              <a:buChar char="l"/>
            </a:pPr>
            <a:endParaRPr lang="en-US" altLang="zh-CN" sz="1600" dirty="0"/>
          </a:p>
        </p:txBody>
      </p:sp>
    </p:spTree>
    <p:extLst>
      <p:ext uri="{BB962C8B-B14F-4D97-AF65-F5344CB8AC3E}">
        <p14:creationId xmlns:p14="http://schemas.microsoft.com/office/powerpoint/2010/main" xmlns="" val="3436277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快速采购方式讲解</a:t>
            </a:r>
            <a:endParaRPr lang="en-US" altLang="zh-CN" dirty="0">
              <a:solidFill>
                <a:srgbClr val="000000"/>
              </a:solidFill>
              <a:latin typeface="KaiTi" charset="-122"/>
              <a:ea typeface="KaiTi" charset="-122"/>
              <a:cs typeface="KaiTi" charset="-122"/>
            </a:endParaRPr>
          </a:p>
        </p:txBody>
      </p:sp>
      <p:sp>
        <p:nvSpPr>
          <p:cNvPr id="5" name="TextBox 4"/>
          <p:cNvSpPr txBox="1"/>
          <p:nvPr/>
        </p:nvSpPr>
        <p:spPr bwMode="gray">
          <a:xfrm>
            <a:off x="855182" y="1347029"/>
            <a:ext cx="10917717" cy="4801314"/>
          </a:xfrm>
          <a:prstGeom prst="rect">
            <a:avLst/>
          </a:prstGeom>
          <a:noFill/>
          <a:ln w="9525" algn="ctr">
            <a:noFill/>
            <a:miter lim="800000"/>
            <a:headEnd/>
            <a:tailEnd/>
          </a:ln>
          <a:effectLst/>
        </p:spPr>
        <p:txBody>
          <a:bodyPr wrap="square" rtlCol="0">
            <a:spAutoFit/>
          </a:bodyPr>
          <a:lstStyle/>
          <a:p>
            <a:pPr>
              <a:buSzPct val="80000"/>
            </a:pPr>
            <a:r>
              <a:rPr lang="zh-CN" altLang="en-US" b="1" dirty="0" smtClean="0">
                <a:solidFill>
                  <a:srgbClr val="FF0000"/>
                </a:solidFill>
              </a:rPr>
              <a:t>快速采购方式的优点：</a:t>
            </a:r>
          </a:p>
          <a:p>
            <a:pPr>
              <a:buSzPct val="80000"/>
              <a:buFont typeface="Wingdings" charset="2"/>
              <a:buChar char="l"/>
            </a:pPr>
            <a:r>
              <a:rPr lang="zh-CN" altLang="en-US" dirty="0" smtClean="0">
                <a:solidFill>
                  <a:srgbClr val="000000"/>
                </a:solidFill>
              </a:rPr>
              <a:t>在自定政策范围内，进行归还采购权于采购人的尝试</a:t>
            </a:r>
            <a:r>
              <a:rPr lang="en-US" altLang="zh-CN" dirty="0" smtClean="0">
                <a:solidFill>
                  <a:srgbClr val="000000"/>
                </a:solidFill>
              </a:rPr>
              <a:t>——</a:t>
            </a:r>
            <a:r>
              <a:rPr lang="zh-CN" altLang="en-US" dirty="0" smtClean="0">
                <a:solidFill>
                  <a:srgbClr val="000000"/>
                </a:solidFill>
              </a:rPr>
              <a:t>用户自主上单、报名截止后用户先初选</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用户操作简单</a:t>
            </a:r>
            <a:r>
              <a:rPr lang="zh-CN" altLang="en-US" dirty="0">
                <a:solidFill>
                  <a:srgbClr val="000000"/>
                </a:solidFill>
              </a:rPr>
              <a:t>快捷，只需</a:t>
            </a:r>
            <a:r>
              <a:rPr lang="zh-CN" altLang="en-US" dirty="0" smtClean="0">
                <a:solidFill>
                  <a:srgbClr val="000000"/>
                </a:solidFill>
              </a:rPr>
              <a:t>一键导入事先填好的</a:t>
            </a:r>
            <a:r>
              <a:rPr lang="en-US" altLang="zh-CN" dirty="0" smtClean="0">
                <a:solidFill>
                  <a:srgbClr val="000000"/>
                </a:solidFill>
              </a:rPr>
              <a:t>EXCEL</a:t>
            </a:r>
            <a:r>
              <a:rPr lang="zh-CN" altLang="en-US" dirty="0" smtClean="0">
                <a:solidFill>
                  <a:srgbClr val="000000"/>
                </a:solidFill>
              </a:rPr>
              <a:t>表格，即使修改也只需在表格上完成后，在系统重新导入覆盖即可</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对供应商家数无严格限制，不足三家亦只需延期</a:t>
            </a:r>
            <a:r>
              <a:rPr lang="en-US" altLang="zh-CN" dirty="0" smtClean="0">
                <a:solidFill>
                  <a:srgbClr val="000000"/>
                </a:solidFill>
              </a:rPr>
              <a:t>3-7</a:t>
            </a:r>
            <a:r>
              <a:rPr lang="zh-CN" altLang="en-US" dirty="0" smtClean="0">
                <a:solidFill>
                  <a:srgbClr val="000000"/>
                </a:solidFill>
              </a:rPr>
              <a:t>天即可继续采购，家数不足不会造成项目从头走流程</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等待时间最短（最快</a:t>
            </a:r>
            <a:r>
              <a:rPr lang="en-US" altLang="zh-CN" b="1" dirty="0" smtClean="0">
                <a:solidFill>
                  <a:srgbClr val="FF0000"/>
                </a:solidFill>
              </a:rPr>
              <a:t>7</a:t>
            </a:r>
            <a:r>
              <a:rPr lang="zh-CN" altLang="en-US" dirty="0" smtClean="0">
                <a:solidFill>
                  <a:srgbClr val="000000"/>
                </a:solidFill>
              </a:rPr>
              <a:t>天即可完成采购过程）</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评审机制灵活，满足学校规定条件的情况下可以系统自动评审，无需评审专家到场，用户对需要价格谈判或者现场演示的项目，亦可申请以谈判方式评审</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所有资料均在系统保存，用户可以随时调阅打印，无须担心文件遗失影响后续合同和验收</a:t>
            </a:r>
            <a:endParaRPr lang="en-US" altLang="zh-CN" dirty="0" smtClean="0">
              <a:solidFill>
                <a:srgbClr val="000000"/>
              </a:solidFill>
            </a:endParaRPr>
          </a:p>
          <a:p>
            <a:pPr>
              <a:buSzPct val="80000"/>
              <a:buFont typeface="Wingdings" charset="2"/>
              <a:buChar char="l"/>
            </a:pPr>
            <a:endParaRPr lang="en-US" altLang="zh-CN" dirty="0">
              <a:solidFill>
                <a:srgbClr val="000000"/>
              </a:solidFill>
            </a:endParaRPr>
          </a:p>
          <a:p>
            <a:pPr>
              <a:buSzPct val="80000"/>
            </a:pPr>
            <a:r>
              <a:rPr lang="zh-CN" altLang="en-US" b="1" dirty="0" smtClean="0">
                <a:solidFill>
                  <a:srgbClr val="FF0000"/>
                </a:solidFill>
              </a:rPr>
              <a:t>快速采购方式的局限：</a:t>
            </a:r>
            <a:endParaRPr lang="zh-CN" altLang="en-US" b="1" dirty="0">
              <a:solidFill>
                <a:srgbClr val="FF0000"/>
              </a:solidFill>
            </a:endParaRPr>
          </a:p>
          <a:p>
            <a:pPr>
              <a:buSzPct val="80000"/>
              <a:buFont typeface="Wingdings" charset="2"/>
              <a:buChar char="l"/>
            </a:pPr>
            <a:r>
              <a:rPr lang="zh-CN" altLang="en-US" dirty="0">
                <a:solidFill>
                  <a:srgbClr val="000000"/>
                </a:solidFill>
              </a:rPr>
              <a:t>适用金额范围有限（政府采购项目不适用）</a:t>
            </a:r>
            <a:endParaRPr lang="en-US" altLang="zh-CN" dirty="0">
              <a:solidFill>
                <a:srgbClr val="000000"/>
              </a:solidFill>
            </a:endParaRPr>
          </a:p>
          <a:p>
            <a:pPr>
              <a:buSzPct val="80000"/>
              <a:buFont typeface="Wingdings" charset="2"/>
              <a:buChar char="l"/>
            </a:pPr>
            <a:r>
              <a:rPr lang="zh-CN" altLang="en-US" dirty="0" smtClean="0">
                <a:solidFill>
                  <a:srgbClr val="000000"/>
                </a:solidFill>
              </a:rPr>
              <a:t>服务项目暂时只适用于信息系统开发项目，其它类别的服务项目正在逐步开发部署；快速采购额度内的工程项目按公开招标流程，缩短时限后通过电子招投标系统完成</a:t>
            </a:r>
            <a:endParaRPr lang="en-US" altLang="zh-CN" dirty="0" smtClean="0">
              <a:solidFill>
                <a:srgbClr val="000000"/>
              </a:solidFill>
            </a:endParaRPr>
          </a:p>
          <a:p>
            <a:pPr>
              <a:buSzPct val="80000"/>
            </a:pPr>
            <a:endParaRPr lang="en-US" altLang="zh-CN" dirty="0">
              <a:solidFill>
                <a:srgbClr val="000000"/>
              </a:solidFill>
            </a:endParaRPr>
          </a:p>
          <a:p>
            <a:pPr>
              <a:buSzPct val="80000"/>
            </a:pPr>
            <a:r>
              <a:rPr lang="zh-CN" altLang="en-US" b="1" dirty="0" smtClean="0">
                <a:solidFill>
                  <a:srgbClr val="FF0000"/>
                </a:solidFill>
              </a:rPr>
              <a:t>采用建议：</a:t>
            </a:r>
            <a:endParaRPr lang="zh-CN" altLang="en-US" b="1" dirty="0">
              <a:solidFill>
                <a:srgbClr val="FF0000"/>
              </a:solidFill>
            </a:endParaRPr>
          </a:p>
          <a:p>
            <a:pPr>
              <a:buSzPct val="80000"/>
            </a:pPr>
            <a:r>
              <a:rPr lang="en-US" altLang="zh-CN" dirty="0" smtClean="0">
                <a:solidFill>
                  <a:srgbClr val="000000"/>
                </a:solidFill>
              </a:rPr>
              <a:t>20-100</a:t>
            </a:r>
            <a:r>
              <a:rPr lang="zh-CN" altLang="en-US" dirty="0" smtClean="0">
                <a:solidFill>
                  <a:srgbClr val="000000"/>
                </a:solidFill>
              </a:rPr>
              <a:t>万元的货物、工程采购项目和信息系统开发项目</a:t>
            </a:r>
            <a:endParaRPr lang="en-US" altLang="zh-CN" dirty="0">
              <a:solidFill>
                <a:srgbClr val="000000"/>
              </a:solidFill>
            </a:endParaRPr>
          </a:p>
        </p:txBody>
      </p:sp>
    </p:spTree>
    <p:extLst>
      <p:ext uri="{BB962C8B-B14F-4D97-AF65-F5344CB8AC3E}">
        <p14:creationId xmlns:p14="http://schemas.microsoft.com/office/powerpoint/2010/main" xmlns="" val="418723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机电产品国际</a:t>
            </a:r>
            <a:r>
              <a:rPr lang="zh-CN" altLang="en-US" dirty="0">
                <a:solidFill>
                  <a:srgbClr val="000000"/>
                </a:solidFill>
                <a:latin typeface="KaiTi" charset="-122"/>
                <a:ea typeface="KaiTi" charset="-122"/>
                <a:cs typeface="KaiTi" charset="-122"/>
              </a:rPr>
              <a:t>公开</a:t>
            </a:r>
            <a:r>
              <a:rPr lang="zh-CN" altLang="en-US" dirty="0" smtClean="0">
                <a:solidFill>
                  <a:srgbClr val="000000"/>
                </a:solidFill>
                <a:latin typeface="KaiTi" charset="-122"/>
                <a:ea typeface="KaiTi" charset="-122"/>
                <a:cs typeface="KaiTi" charset="-122"/>
              </a:rPr>
              <a:t>招标方式讲解</a:t>
            </a:r>
            <a:endParaRPr lang="en-US" altLang="zh-CN" dirty="0">
              <a:solidFill>
                <a:srgbClr val="000000"/>
              </a:solidFill>
              <a:latin typeface="KaiTi" charset="-122"/>
              <a:ea typeface="KaiTi" charset="-122"/>
              <a:cs typeface="KaiTi" charset="-122"/>
            </a:endParaRPr>
          </a:p>
        </p:txBody>
      </p:sp>
      <p:sp>
        <p:nvSpPr>
          <p:cNvPr id="5" name="TextBox 4"/>
          <p:cNvSpPr txBox="1"/>
          <p:nvPr/>
        </p:nvSpPr>
        <p:spPr bwMode="gray">
          <a:xfrm>
            <a:off x="545124" y="1083259"/>
            <a:ext cx="11447584" cy="5355312"/>
          </a:xfrm>
          <a:prstGeom prst="rect">
            <a:avLst/>
          </a:prstGeom>
          <a:noFill/>
          <a:ln w="9525" algn="ctr">
            <a:noFill/>
            <a:miter lim="800000"/>
            <a:headEnd/>
            <a:tailEnd/>
          </a:ln>
          <a:effectLst/>
        </p:spPr>
        <p:txBody>
          <a:bodyPr wrap="square" rtlCol="0">
            <a:spAutoFit/>
          </a:bodyPr>
          <a:lstStyle/>
          <a:p>
            <a:pPr>
              <a:buSzPct val="80000"/>
            </a:pPr>
            <a:r>
              <a:rPr lang="zh-CN" altLang="en-US" b="1" dirty="0" smtClean="0">
                <a:solidFill>
                  <a:srgbClr val="FF0000"/>
                </a:solidFill>
              </a:rPr>
              <a:t>机电产品国际公开招标方式的优点：</a:t>
            </a:r>
          </a:p>
          <a:p>
            <a:pPr>
              <a:buSzPct val="80000"/>
              <a:buFont typeface="Wingdings" charset="2"/>
              <a:buChar char="l"/>
            </a:pPr>
            <a:r>
              <a:rPr lang="zh-CN" altLang="en-US" dirty="0" smtClean="0">
                <a:solidFill>
                  <a:srgbClr val="000000"/>
                </a:solidFill>
              </a:rPr>
              <a:t>独立于政府采购外（商务部主管）的一种采购方式，</a:t>
            </a:r>
            <a:r>
              <a:rPr lang="zh-CN" altLang="en-US" dirty="0">
                <a:solidFill>
                  <a:srgbClr val="000000"/>
                </a:solidFill>
              </a:rPr>
              <a:t>家</a:t>
            </a:r>
            <a:r>
              <a:rPr lang="zh-CN" altLang="en-US" dirty="0" smtClean="0">
                <a:solidFill>
                  <a:srgbClr val="000000"/>
                </a:solidFill>
              </a:rPr>
              <a:t>数不足不需要报审报批，延期</a:t>
            </a:r>
            <a:r>
              <a:rPr lang="en-US" altLang="zh-CN" dirty="0" smtClean="0">
                <a:solidFill>
                  <a:srgbClr val="000000"/>
                </a:solidFill>
              </a:rPr>
              <a:t>5</a:t>
            </a:r>
            <a:r>
              <a:rPr lang="zh-CN" altLang="en-US" dirty="0" smtClean="0">
                <a:solidFill>
                  <a:srgbClr val="000000"/>
                </a:solidFill>
              </a:rPr>
              <a:t>个工作日后可以继续评审</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评审方法简单，经评审满足用户需求的最低价中标，用户可以对必须满足的指标设置★号条款，一票否决</a:t>
            </a:r>
            <a:r>
              <a:rPr lang="zh-CN" altLang="en-US" dirty="0">
                <a:solidFill>
                  <a:srgbClr val="000000"/>
                </a:solidFill>
              </a:rPr>
              <a:t>，非★</a:t>
            </a:r>
            <a:r>
              <a:rPr lang="zh-CN" altLang="en-US" dirty="0" smtClean="0">
                <a:solidFill>
                  <a:srgbClr val="000000"/>
                </a:solidFill>
              </a:rPr>
              <a:t>号的一般条款超过</a:t>
            </a:r>
            <a:r>
              <a:rPr lang="en-US" altLang="zh-CN" dirty="0" smtClean="0">
                <a:solidFill>
                  <a:srgbClr val="000000"/>
                </a:solidFill>
              </a:rPr>
              <a:t>5</a:t>
            </a:r>
            <a:r>
              <a:rPr lang="zh-CN" altLang="en-US" dirty="0" smtClean="0">
                <a:solidFill>
                  <a:srgbClr val="000000"/>
                </a:solidFill>
              </a:rPr>
              <a:t>个负偏离也会废标（</a:t>
            </a:r>
            <a:r>
              <a:rPr lang="zh-CN" altLang="zh-CN" dirty="0">
                <a:solidFill>
                  <a:srgbClr val="000000"/>
                </a:solidFill>
              </a:rPr>
              <a:t>对带</a:t>
            </a:r>
            <a:r>
              <a:rPr lang="en-US" altLang="zh-CN" dirty="0">
                <a:solidFill>
                  <a:srgbClr val="000000"/>
                </a:solidFill>
              </a:rPr>
              <a:t>“</a:t>
            </a:r>
            <a:r>
              <a:rPr lang="zh-CN" altLang="zh-CN" dirty="0">
                <a:solidFill>
                  <a:srgbClr val="000000"/>
                </a:solidFill>
              </a:rPr>
              <a:t>★</a:t>
            </a:r>
            <a:r>
              <a:rPr lang="en-US" altLang="zh-CN" dirty="0">
                <a:solidFill>
                  <a:srgbClr val="000000"/>
                </a:solidFill>
              </a:rPr>
              <a:t>”</a:t>
            </a:r>
            <a:r>
              <a:rPr lang="zh-CN" altLang="zh-CN" dirty="0">
                <a:solidFill>
                  <a:srgbClr val="000000"/>
                </a:solidFill>
              </a:rPr>
              <a:t>的技术参数，必须注明</a:t>
            </a:r>
            <a:r>
              <a:rPr lang="en-US" altLang="zh-CN" dirty="0">
                <a:solidFill>
                  <a:srgbClr val="000000"/>
                </a:solidFill>
              </a:rPr>
              <a:t>“</a:t>
            </a:r>
            <a:r>
              <a:rPr lang="zh-CN" altLang="zh-CN" dirty="0">
                <a:solidFill>
                  <a:srgbClr val="000000"/>
                </a:solidFill>
              </a:rPr>
              <a:t>★</a:t>
            </a:r>
            <a:r>
              <a:rPr lang="en-US" altLang="zh-CN" dirty="0">
                <a:solidFill>
                  <a:srgbClr val="000000"/>
                </a:solidFill>
              </a:rPr>
              <a:t>”</a:t>
            </a:r>
            <a:r>
              <a:rPr lang="zh-CN" altLang="zh-CN" dirty="0">
                <a:solidFill>
                  <a:srgbClr val="000000"/>
                </a:solidFill>
              </a:rPr>
              <a:t>并提供技术支持</a:t>
            </a:r>
            <a:r>
              <a:rPr lang="zh-CN" altLang="zh-CN" dirty="0" smtClean="0">
                <a:solidFill>
                  <a:srgbClr val="000000"/>
                </a:solidFill>
              </a:rPr>
              <a:t>资料</a:t>
            </a:r>
            <a:r>
              <a:rPr lang="zh-CN" altLang="en-US" dirty="0" smtClean="0">
                <a:solidFill>
                  <a:srgbClr val="000000"/>
                </a:solidFill>
              </a:rPr>
              <a:t>，</a:t>
            </a:r>
            <a:r>
              <a:rPr lang="zh-CN" altLang="zh-CN" dirty="0" smtClean="0">
                <a:solidFill>
                  <a:srgbClr val="000000"/>
                </a:solidFill>
              </a:rPr>
              <a:t>未</a:t>
            </a:r>
            <a:r>
              <a:rPr lang="zh-CN" altLang="zh-CN" dirty="0">
                <a:solidFill>
                  <a:srgbClr val="000000"/>
                </a:solidFill>
              </a:rPr>
              <a:t>提供技术资料支持的</a:t>
            </a:r>
            <a:r>
              <a:rPr lang="en-US" altLang="zh-CN" dirty="0">
                <a:solidFill>
                  <a:srgbClr val="000000"/>
                </a:solidFill>
              </a:rPr>
              <a:t>“</a:t>
            </a:r>
            <a:r>
              <a:rPr lang="zh-CN" altLang="zh-CN" dirty="0">
                <a:solidFill>
                  <a:srgbClr val="000000"/>
                </a:solidFill>
              </a:rPr>
              <a:t>★</a:t>
            </a:r>
            <a:r>
              <a:rPr lang="en-US" altLang="zh-CN" dirty="0">
                <a:solidFill>
                  <a:srgbClr val="000000"/>
                </a:solidFill>
              </a:rPr>
              <a:t>”</a:t>
            </a:r>
            <a:r>
              <a:rPr lang="zh-CN" altLang="zh-CN" dirty="0">
                <a:solidFill>
                  <a:srgbClr val="000000"/>
                </a:solidFill>
              </a:rPr>
              <a:t>响应条款，评标时不予</a:t>
            </a:r>
            <a:r>
              <a:rPr lang="zh-CN" altLang="zh-CN" dirty="0" smtClean="0">
                <a:solidFill>
                  <a:srgbClr val="000000"/>
                </a:solidFill>
              </a:rPr>
              <a:t>认可</a:t>
            </a:r>
            <a:r>
              <a:rPr lang="zh-CN" altLang="en-US" dirty="0" smtClean="0">
                <a:solidFill>
                  <a:srgbClr val="000000"/>
                </a:solidFill>
              </a:rPr>
              <a:t>）</a:t>
            </a:r>
            <a:endParaRPr lang="en-US" altLang="zh-CN" dirty="0" smtClean="0">
              <a:solidFill>
                <a:srgbClr val="000000"/>
              </a:solidFill>
            </a:endParaRPr>
          </a:p>
          <a:p>
            <a:pPr>
              <a:buSzPct val="80000"/>
              <a:buFont typeface="Wingdings" charset="2"/>
              <a:buChar char="l"/>
            </a:pPr>
            <a:r>
              <a:rPr lang="zh-CN" altLang="en-US" dirty="0">
                <a:solidFill>
                  <a:srgbClr val="000000"/>
                </a:solidFill>
              </a:rPr>
              <a:t>废</a:t>
            </a:r>
            <a:r>
              <a:rPr lang="zh-CN" altLang="en-US" dirty="0" smtClean="0">
                <a:solidFill>
                  <a:srgbClr val="000000"/>
                </a:solidFill>
              </a:rPr>
              <a:t>标后只剩一家供应商满足条件也可以成交，无须报批报审</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面向全球招标，厂商可以直接投标，无须通过代理商</a:t>
            </a:r>
            <a:endParaRPr lang="en-US" altLang="zh-CN" dirty="0" smtClean="0">
              <a:solidFill>
                <a:srgbClr val="000000"/>
              </a:solidFill>
            </a:endParaRPr>
          </a:p>
          <a:p>
            <a:pPr>
              <a:buSzPct val="80000"/>
            </a:pPr>
            <a:endParaRPr lang="en-US" altLang="zh-CN" dirty="0">
              <a:solidFill>
                <a:srgbClr val="000000"/>
              </a:solidFill>
            </a:endParaRPr>
          </a:p>
          <a:p>
            <a:pPr>
              <a:buSzPct val="80000"/>
            </a:pPr>
            <a:r>
              <a:rPr lang="zh-CN" altLang="en-US" b="1" dirty="0" smtClean="0">
                <a:solidFill>
                  <a:srgbClr val="FF0000"/>
                </a:solidFill>
              </a:rPr>
              <a:t>机电产品国际公开招标方式的局限：</a:t>
            </a:r>
            <a:endParaRPr lang="zh-CN" altLang="en-US" b="1" dirty="0">
              <a:solidFill>
                <a:srgbClr val="FF0000"/>
              </a:solidFill>
            </a:endParaRPr>
          </a:p>
          <a:p>
            <a:pPr>
              <a:buSzPct val="80000"/>
              <a:buFont typeface="Wingdings" charset="2"/>
              <a:buChar char="l"/>
            </a:pPr>
            <a:r>
              <a:rPr lang="zh-CN" altLang="en-US" dirty="0" smtClean="0">
                <a:solidFill>
                  <a:srgbClr val="000000"/>
                </a:solidFill>
              </a:rPr>
              <a:t>时间流程较长，备案环节较多，整体完成时间约需</a:t>
            </a:r>
            <a:r>
              <a:rPr lang="en-US" altLang="zh-CN" dirty="0" smtClean="0">
                <a:solidFill>
                  <a:srgbClr val="000000"/>
                </a:solidFill>
              </a:rPr>
              <a:t>45-50</a:t>
            </a:r>
            <a:r>
              <a:rPr lang="zh-CN" altLang="en-US" dirty="0" smtClean="0">
                <a:solidFill>
                  <a:srgbClr val="000000"/>
                </a:solidFill>
              </a:rPr>
              <a:t>天，若所有供应商均不合格，需要从头重新招标，无任何采购方式可以变更</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适用范围有限（</a:t>
            </a:r>
            <a:r>
              <a:rPr lang="en-US" altLang="zh-CN" b="1" dirty="0" smtClean="0">
                <a:solidFill>
                  <a:srgbClr val="FF0000"/>
                </a:solidFill>
              </a:rPr>
              <a:t>100</a:t>
            </a:r>
            <a:r>
              <a:rPr lang="zh-CN" altLang="en-US" b="1" dirty="0" smtClean="0">
                <a:solidFill>
                  <a:srgbClr val="FF0000"/>
                </a:solidFill>
              </a:rPr>
              <a:t>万以上的进口机电产品</a:t>
            </a:r>
            <a:r>
              <a:rPr lang="zh-CN" altLang="en-US" dirty="0" smtClean="0">
                <a:solidFill>
                  <a:srgbClr val="000000"/>
                </a:solidFill>
              </a:rPr>
              <a:t>）</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用户需要花时间准备中英文对照的技术参数</a:t>
            </a:r>
            <a:endParaRPr lang="en-US" altLang="zh-CN" dirty="0" smtClean="0">
              <a:solidFill>
                <a:srgbClr val="000000"/>
              </a:solidFill>
            </a:endParaRPr>
          </a:p>
          <a:p>
            <a:pPr>
              <a:buSzPct val="80000"/>
              <a:buFont typeface="Wingdings" charset="2"/>
              <a:buChar char="l"/>
            </a:pPr>
            <a:r>
              <a:rPr lang="zh-CN" altLang="en-US" dirty="0" smtClean="0">
                <a:solidFill>
                  <a:srgbClr val="000000"/>
                </a:solidFill>
              </a:rPr>
              <a:t>最低价中标，不进行综合评分，不利于挑选到技术先进但价格较高的产品（部分可</a:t>
            </a:r>
            <a:r>
              <a:rPr lang="zh-CN" altLang="en-US" dirty="0">
                <a:solidFill>
                  <a:srgbClr val="000000"/>
                </a:solidFill>
              </a:rPr>
              <a:t>通过设置★号</a:t>
            </a:r>
            <a:r>
              <a:rPr lang="zh-CN" altLang="en-US" dirty="0" smtClean="0">
                <a:solidFill>
                  <a:srgbClr val="000000"/>
                </a:solidFill>
              </a:rPr>
              <a:t>条款解决，但有可能遭到供应商质疑）</a:t>
            </a:r>
            <a:endParaRPr lang="en-US" altLang="zh-CN" dirty="0" smtClean="0">
              <a:solidFill>
                <a:srgbClr val="000000"/>
              </a:solidFill>
            </a:endParaRPr>
          </a:p>
          <a:p>
            <a:pPr>
              <a:buSzPct val="80000"/>
            </a:pPr>
            <a:endParaRPr lang="en-US" altLang="zh-CN" dirty="0">
              <a:solidFill>
                <a:srgbClr val="000000"/>
              </a:solidFill>
            </a:endParaRPr>
          </a:p>
          <a:p>
            <a:pPr>
              <a:buSzPct val="80000"/>
            </a:pPr>
            <a:r>
              <a:rPr lang="zh-CN" altLang="en-US" b="1" dirty="0" smtClean="0">
                <a:solidFill>
                  <a:srgbClr val="FF0000"/>
                </a:solidFill>
              </a:rPr>
              <a:t>采用建议：</a:t>
            </a:r>
            <a:endParaRPr lang="zh-CN" altLang="en-US" b="1" dirty="0">
              <a:solidFill>
                <a:srgbClr val="FF0000"/>
              </a:solidFill>
            </a:endParaRPr>
          </a:p>
          <a:p>
            <a:pPr>
              <a:buSzPct val="80000"/>
            </a:pPr>
            <a:r>
              <a:rPr lang="en-US" altLang="zh-CN" dirty="0" smtClean="0">
                <a:solidFill>
                  <a:srgbClr val="000000"/>
                </a:solidFill>
              </a:rPr>
              <a:t>100</a:t>
            </a:r>
            <a:r>
              <a:rPr lang="zh-CN" altLang="en-US" dirty="0" smtClean="0">
                <a:solidFill>
                  <a:srgbClr val="000000"/>
                </a:solidFill>
              </a:rPr>
              <a:t>万元特别是</a:t>
            </a:r>
            <a:r>
              <a:rPr lang="en-US" altLang="zh-CN" dirty="0" smtClean="0">
                <a:solidFill>
                  <a:srgbClr val="000000"/>
                </a:solidFill>
              </a:rPr>
              <a:t>200</a:t>
            </a:r>
            <a:r>
              <a:rPr lang="zh-CN" altLang="en-US" dirty="0" smtClean="0">
                <a:solidFill>
                  <a:srgbClr val="000000"/>
                </a:solidFill>
              </a:rPr>
              <a:t>万元以上的进口机电产品（供应商有可能不足三家，用户不希望向财政部申请变更采购方式，且愿意接受经评审的最低价中标方式）</a:t>
            </a:r>
            <a:endParaRPr lang="en-US" altLang="zh-CN" dirty="0">
              <a:solidFill>
                <a:srgbClr val="000000"/>
              </a:solidFill>
            </a:endParaRPr>
          </a:p>
        </p:txBody>
      </p:sp>
    </p:spTree>
    <p:extLst>
      <p:ext uri="{BB962C8B-B14F-4D97-AF65-F5344CB8AC3E}">
        <p14:creationId xmlns:p14="http://schemas.microsoft.com/office/powerpoint/2010/main" xmlns="" val="1387216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19" name="矩形 18"/>
          <p:cNvSpPr>
            <a:spLocks noChangeArrowheads="1"/>
          </p:cNvSpPr>
          <p:nvPr/>
        </p:nvSpPr>
        <p:spPr bwMode="auto">
          <a:xfrm>
            <a:off x="5233012" y="296561"/>
            <a:ext cx="69589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None/>
            </a:pPr>
            <a:r>
              <a:rPr lang="zh-CN" altLang="en-US" dirty="0" smtClean="0">
                <a:latin typeface="KaiTi" charset="-122"/>
                <a:ea typeface="KaiTi" charset="-122"/>
                <a:cs typeface="KaiTi" charset="-122"/>
              </a:rPr>
              <a:t>不经公开方式直接申请的采购</a:t>
            </a:r>
            <a:endParaRPr lang="en-US" altLang="zh-CN" dirty="0">
              <a:latin typeface="KaiTi" charset="-122"/>
              <a:ea typeface="KaiTi" charset="-122"/>
              <a:cs typeface="KaiTi" charset="-122"/>
            </a:endParaRPr>
          </a:p>
        </p:txBody>
      </p:sp>
      <p:sp>
        <p:nvSpPr>
          <p:cNvPr id="5" name="TextBox 4"/>
          <p:cNvSpPr txBox="1"/>
          <p:nvPr/>
        </p:nvSpPr>
        <p:spPr bwMode="gray">
          <a:xfrm>
            <a:off x="606669" y="1091306"/>
            <a:ext cx="11447584" cy="5355312"/>
          </a:xfrm>
          <a:prstGeom prst="rect">
            <a:avLst/>
          </a:prstGeom>
          <a:noFill/>
          <a:ln w="9525" algn="ctr">
            <a:noFill/>
            <a:miter lim="800000"/>
            <a:headEnd/>
            <a:tailEnd/>
          </a:ln>
          <a:effectLst/>
        </p:spPr>
        <p:txBody>
          <a:bodyPr wrap="square" rtlCol="0">
            <a:spAutoFit/>
          </a:bodyPr>
          <a:lstStyle/>
          <a:p>
            <a:pPr>
              <a:buSzPct val="80000"/>
            </a:pPr>
            <a:r>
              <a:rPr lang="zh-CN" altLang="en-US" b="1" dirty="0" smtClean="0">
                <a:solidFill>
                  <a:srgbClr val="FF0000"/>
                </a:solidFill>
              </a:rPr>
              <a:t>不经公开方式直接申请单一来源采购：</a:t>
            </a:r>
          </a:p>
          <a:p>
            <a:pPr>
              <a:buSzPct val="80000"/>
              <a:buFont typeface="Wingdings" charset="2"/>
              <a:buChar char="l"/>
            </a:pPr>
            <a:r>
              <a:rPr lang="en-US" altLang="zh-CN" b="1" dirty="0" smtClean="0">
                <a:solidFill>
                  <a:srgbClr val="FF0000"/>
                </a:solidFill>
              </a:rPr>
              <a:t>100-200</a:t>
            </a:r>
            <a:r>
              <a:rPr lang="zh-CN" altLang="en-US" b="1" dirty="0">
                <a:solidFill>
                  <a:srgbClr val="FF0000"/>
                </a:solidFill>
              </a:rPr>
              <a:t>万元：</a:t>
            </a:r>
            <a:r>
              <a:rPr lang="zh-CN" altLang="en-US" dirty="0"/>
              <a:t>由用户单位提出申请，职能部门及招标中心审核后，再报学校采购与招标工作领导小组审批，获批后方能执行采购，谈判一般由招标中心组织，如用户有特别理由，在申请中可以同时申请用户与供应商自行谈判，获得领导小组审批同意后，招标中心提供相关表格给用户，用户自行谈判完后将结果报备给招标中心</a:t>
            </a:r>
            <a:endParaRPr lang="en-US" altLang="zh-CN" dirty="0" smtClean="0"/>
          </a:p>
          <a:p>
            <a:pPr>
              <a:buSzPct val="80000"/>
              <a:buFont typeface="Wingdings" charset="2"/>
              <a:buChar char="l"/>
            </a:pPr>
            <a:r>
              <a:rPr lang="en-US" altLang="zh-CN" b="1" dirty="0" smtClean="0">
                <a:solidFill>
                  <a:srgbClr val="FF0000"/>
                </a:solidFill>
              </a:rPr>
              <a:t>200</a:t>
            </a:r>
            <a:r>
              <a:rPr lang="zh-CN" altLang="en-US" b="1" dirty="0" smtClean="0">
                <a:solidFill>
                  <a:srgbClr val="FF0000"/>
                </a:solidFill>
              </a:rPr>
              <a:t>万元以上：</a:t>
            </a:r>
            <a:r>
              <a:rPr lang="zh-CN" altLang="en-US" dirty="0" smtClean="0"/>
              <a:t>按财政部文件要求，先进行校内多部门（使用部门、财务部门、采购部门）会商，出具校内同意单一来源采购的会商意见，并邀请三位校外专家组织单一来源采购专家论证，论证通过后在中国政府采购网公示五个工作日，如无供应商质疑，则由学校发文，通过政府采购计划系统提交材料向教育部、财政部申请，获批后由招标中心组织与供应商谈判完成采购，全过程约需</a:t>
            </a:r>
            <a:r>
              <a:rPr lang="en-US" altLang="zh-CN" dirty="0" smtClean="0"/>
              <a:t>1.5-2</a:t>
            </a:r>
            <a:r>
              <a:rPr lang="zh-CN" altLang="en-US" dirty="0" smtClean="0"/>
              <a:t>个月时间（一次申请即通过的时间，存在财政部返回申请要求补充资料的情况，则时间另计，下同）</a:t>
            </a:r>
            <a:endParaRPr lang="en-US" altLang="zh-CN" dirty="0" smtClean="0"/>
          </a:p>
          <a:p>
            <a:pPr>
              <a:buSzPct val="80000"/>
            </a:pPr>
            <a:r>
              <a:rPr lang="zh-CN" altLang="en-US" b="1" dirty="0" smtClean="0">
                <a:solidFill>
                  <a:srgbClr val="FF0000"/>
                </a:solidFill>
              </a:rPr>
              <a:t>不</a:t>
            </a:r>
            <a:r>
              <a:rPr lang="zh-CN" altLang="en-US" b="1" dirty="0">
                <a:solidFill>
                  <a:srgbClr val="FF0000"/>
                </a:solidFill>
              </a:rPr>
              <a:t>经公开方式直接</a:t>
            </a:r>
            <a:r>
              <a:rPr lang="zh-CN" altLang="en-US" b="1" dirty="0" smtClean="0">
                <a:solidFill>
                  <a:srgbClr val="FF0000"/>
                </a:solidFill>
              </a:rPr>
              <a:t>申请竞争性谈判、竞争性磋商</a:t>
            </a:r>
            <a:r>
              <a:rPr lang="zh-CN" altLang="en-US" b="1" dirty="0" smtClean="0">
                <a:solidFill>
                  <a:srgbClr val="FF0000"/>
                </a:solidFill>
                <a:sym typeface="Wingdings" panose="05000000000000000000" pitchFamily="2" charset="2"/>
              </a:rPr>
              <a:t>：</a:t>
            </a:r>
            <a:endParaRPr lang="zh-CN" altLang="en-US" b="1" dirty="0">
              <a:solidFill>
                <a:srgbClr val="FF0000"/>
              </a:solidFill>
            </a:endParaRPr>
          </a:p>
          <a:p>
            <a:pPr>
              <a:buSzPct val="80000"/>
              <a:buFont typeface="Wingdings" charset="2"/>
              <a:buChar char="l"/>
            </a:pPr>
            <a:r>
              <a:rPr lang="en-US" altLang="zh-CN" b="1" dirty="0">
                <a:solidFill>
                  <a:srgbClr val="FF0000"/>
                </a:solidFill>
              </a:rPr>
              <a:t>100-200</a:t>
            </a:r>
            <a:r>
              <a:rPr lang="zh-CN" altLang="en-US" b="1" dirty="0">
                <a:solidFill>
                  <a:srgbClr val="FF0000"/>
                </a:solidFill>
              </a:rPr>
              <a:t>万</a:t>
            </a:r>
            <a:r>
              <a:rPr lang="zh-CN" altLang="en-US" b="1" dirty="0" smtClean="0">
                <a:solidFill>
                  <a:srgbClr val="FF0000"/>
                </a:solidFill>
              </a:rPr>
              <a:t>元：</a:t>
            </a:r>
            <a:r>
              <a:rPr lang="zh-CN" altLang="en-US" dirty="0"/>
              <a:t>由用户单位提出申请，职能部门及招标中心审核后，再报学校采购与招标工作领导小组审批，获批后方能执行采购，谈判一般由招标中心</a:t>
            </a:r>
            <a:r>
              <a:rPr lang="zh-CN" altLang="en-US" dirty="0" smtClean="0"/>
              <a:t>组织。</a:t>
            </a:r>
            <a:endParaRPr lang="en-US" altLang="zh-CN" dirty="0" smtClean="0"/>
          </a:p>
          <a:p>
            <a:pPr>
              <a:buSzPct val="80000"/>
              <a:buFont typeface="Wingdings" charset="2"/>
              <a:buChar char="l"/>
            </a:pPr>
            <a:r>
              <a:rPr lang="en-US" altLang="zh-CN" b="1" dirty="0">
                <a:solidFill>
                  <a:srgbClr val="FF0000"/>
                </a:solidFill>
              </a:rPr>
              <a:t>200</a:t>
            </a:r>
            <a:r>
              <a:rPr lang="zh-CN" altLang="en-US" b="1" dirty="0">
                <a:solidFill>
                  <a:srgbClr val="FF0000"/>
                </a:solidFill>
              </a:rPr>
              <a:t>万元以上</a:t>
            </a:r>
            <a:r>
              <a:rPr lang="zh-CN" altLang="en-US" b="1" dirty="0" smtClean="0">
                <a:solidFill>
                  <a:srgbClr val="FF0000"/>
                </a:solidFill>
              </a:rPr>
              <a:t>：</a:t>
            </a:r>
            <a:r>
              <a:rPr lang="zh-CN" altLang="en-US" dirty="0"/>
              <a:t>按财政部文件要求，先进行校内多部门（使用部门、财务部门、采购部门）会商，出具校内</a:t>
            </a:r>
            <a:r>
              <a:rPr lang="zh-CN" altLang="en-US" dirty="0" smtClean="0"/>
              <a:t>同意竞争性谈判或竞争性磋商的</a:t>
            </a:r>
            <a:r>
              <a:rPr lang="zh-CN" altLang="en-US" dirty="0"/>
              <a:t>会商意见</a:t>
            </a:r>
            <a:r>
              <a:rPr lang="zh-CN" altLang="en-US" dirty="0" smtClean="0"/>
              <a:t>，</a:t>
            </a:r>
            <a:r>
              <a:rPr lang="zh-CN" altLang="en-US" dirty="0"/>
              <a:t>由学校发文，通过政府采购计划系统提交材料向教育部、财政部申请，获批后由招标中心组织与供应商谈判完成</a:t>
            </a:r>
            <a:r>
              <a:rPr lang="zh-CN" altLang="en-US" dirty="0" smtClean="0"/>
              <a:t>采购，全过程约</a:t>
            </a:r>
            <a:r>
              <a:rPr lang="en-US" altLang="zh-CN" dirty="0" smtClean="0"/>
              <a:t>45-50</a:t>
            </a:r>
            <a:r>
              <a:rPr lang="zh-CN" altLang="en-US" dirty="0" smtClean="0"/>
              <a:t>天。</a:t>
            </a:r>
            <a:endParaRPr lang="en-US" altLang="zh-CN" dirty="0" smtClean="0"/>
          </a:p>
          <a:p>
            <a:pPr>
              <a:buSzPct val="80000"/>
            </a:pPr>
            <a:r>
              <a:rPr lang="zh-CN" altLang="en-US" b="1" dirty="0" smtClean="0">
                <a:solidFill>
                  <a:srgbClr val="FF0000"/>
                </a:solidFill>
              </a:rPr>
              <a:t>注：</a:t>
            </a:r>
            <a:r>
              <a:rPr lang="en-US" altLang="zh-CN" b="1" dirty="0" smtClean="0">
                <a:solidFill>
                  <a:srgbClr val="FF0000"/>
                </a:solidFill>
              </a:rPr>
              <a:t>200</a:t>
            </a:r>
            <a:r>
              <a:rPr lang="zh-CN" altLang="en-US" b="1" dirty="0" smtClean="0">
                <a:solidFill>
                  <a:srgbClr val="FF0000"/>
                </a:solidFill>
              </a:rPr>
              <a:t>万元以上的科研仪器设备</a:t>
            </a:r>
            <a:r>
              <a:rPr lang="zh-CN" altLang="en-US" dirty="0" smtClean="0"/>
              <a:t>申请采用竞争性谈判、竞争性磋商方式的，供应商家数可以为</a:t>
            </a:r>
            <a:r>
              <a:rPr lang="en-US" altLang="zh-CN" dirty="0" smtClean="0"/>
              <a:t>2</a:t>
            </a:r>
            <a:r>
              <a:rPr lang="zh-CN" altLang="en-US" dirty="0" smtClean="0"/>
              <a:t>家，可不用上传会商意见，仅填写教育部下发的备案表格，学校发文后即可</a:t>
            </a:r>
            <a:r>
              <a:rPr lang="zh-CN" altLang="en-US" dirty="0"/>
              <a:t>通过政府采购计划系统提交材料向教育部、财政部申请， </a:t>
            </a:r>
            <a:r>
              <a:rPr lang="zh-CN" altLang="en-US" dirty="0" smtClean="0"/>
              <a:t>财政部将会优先审批，采取备案制的形式，</a:t>
            </a:r>
            <a:r>
              <a:rPr lang="zh-CN" altLang="en-US" dirty="0"/>
              <a:t>获批后由招标</a:t>
            </a:r>
            <a:r>
              <a:rPr lang="zh-CN" altLang="en-US" dirty="0" smtClean="0"/>
              <a:t>中心邀请供应</a:t>
            </a:r>
            <a:r>
              <a:rPr lang="zh-CN" altLang="en-US" dirty="0"/>
              <a:t>商谈判完成采购，</a:t>
            </a:r>
            <a:r>
              <a:rPr lang="zh-CN" altLang="en-US" dirty="0" smtClean="0"/>
              <a:t>时间可缩短至约</a:t>
            </a:r>
            <a:r>
              <a:rPr lang="en-US" altLang="zh-CN" dirty="0" smtClean="0"/>
              <a:t>35-40</a:t>
            </a:r>
            <a:r>
              <a:rPr lang="zh-CN" altLang="en-US" dirty="0" smtClean="0"/>
              <a:t>天）</a:t>
            </a:r>
            <a:endParaRPr lang="en-US" altLang="zh-CN" dirty="0"/>
          </a:p>
        </p:txBody>
      </p:sp>
    </p:spTree>
    <p:extLst>
      <p:ext uri="{BB962C8B-B14F-4D97-AF65-F5344CB8AC3E}">
        <p14:creationId xmlns:p14="http://schemas.microsoft.com/office/powerpoint/2010/main" xmlns="" val="15803027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4" name="Rectangle 3"/>
          <p:cNvSpPr>
            <a:spLocks noGrp="1" noChangeArrowheads="1"/>
          </p:cNvSpPr>
          <p:nvPr>
            <p:ph idx="4294967295"/>
          </p:nvPr>
        </p:nvSpPr>
        <p:spPr>
          <a:xfrm>
            <a:off x="1547446" y="2535470"/>
            <a:ext cx="9770410" cy="3667125"/>
          </a:xfrm>
          <a:prstGeom prst="rect">
            <a:avLst/>
          </a:prstGeom>
        </p:spPr>
        <p:txBody>
          <a:bodyPr/>
          <a:lstStyle/>
          <a:p>
            <a:pPr marL="1028700" indent="-1028700" eaLnBrk="1" hangingPunct="1">
              <a:lnSpc>
                <a:spcPts val="5000"/>
              </a:lnSpc>
              <a:buFont typeface="+mj-ea"/>
              <a:buAutoNum type="ea1JpnChsDbPeriod" startAt="3"/>
            </a:pPr>
            <a:r>
              <a:rPr lang="zh-CN" altLang="en-US" sz="4800" dirty="0" smtClean="0">
                <a:solidFill>
                  <a:srgbClr val="003300"/>
                </a:solidFill>
                <a:latin typeface="KaiTi" charset="-122"/>
                <a:ea typeface="KaiTi" charset="-122"/>
                <a:cs typeface="KaiTi" charset="-122"/>
              </a:rPr>
              <a:t>采购中需要重点关注的问题</a:t>
            </a:r>
            <a:endParaRPr lang="en-US" altLang="zh-CN" sz="4800" dirty="0">
              <a:solidFill>
                <a:srgbClr val="003300"/>
              </a:solidFill>
              <a:latin typeface="KaiTi" charset="-122"/>
              <a:ea typeface="KaiTi" charset="-122"/>
              <a:cs typeface="KaiTi" charset="-122"/>
            </a:endParaRPr>
          </a:p>
          <a:p>
            <a:pPr marL="0" indent="0" eaLnBrk="1" hangingPunct="1">
              <a:lnSpc>
                <a:spcPts val="5000"/>
              </a:lnSpc>
              <a:buNone/>
            </a:pPr>
            <a:r>
              <a:rPr lang="zh-CN" altLang="en-US" sz="3600" dirty="0" smtClean="0">
                <a:solidFill>
                  <a:srgbClr val="003300"/>
                </a:solidFill>
                <a:latin typeface="KaiTi" charset="-122"/>
                <a:ea typeface="KaiTi" charset="-122"/>
                <a:cs typeface="KaiTi" charset="-122"/>
              </a:rPr>
              <a:t>（解决</a:t>
            </a:r>
            <a:r>
              <a:rPr lang="zh-CN" altLang="en-US" sz="3600" dirty="0">
                <a:solidFill>
                  <a:srgbClr val="003300"/>
                </a:solidFill>
                <a:latin typeface="KaiTi" charset="-122"/>
                <a:ea typeface="KaiTi" charset="-122"/>
                <a:cs typeface="KaiTi" charset="-122"/>
              </a:rPr>
              <a:t>如何采购才能</a:t>
            </a:r>
            <a:r>
              <a:rPr lang="zh-CN" altLang="en-US" sz="3600" dirty="0" smtClean="0">
                <a:solidFill>
                  <a:srgbClr val="003300"/>
                </a:solidFill>
                <a:latin typeface="KaiTi" charset="-122"/>
                <a:ea typeface="KaiTi" charset="-122"/>
                <a:cs typeface="KaiTi" charset="-122"/>
              </a:rPr>
              <a:t>依法</a:t>
            </a:r>
            <a:r>
              <a:rPr lang="zh-CN" altLang="en-US" sz="3600" dirty="0">
                <a:solidFill>
                  <a:srgbClr val="003300"/>
                </a:solidFill>
                <a:latin typeface="KaiTi" charset="-122"/>
                <a:ea typeface="KaiTi" charset="-122"/>
                <a:cs typeface="KaiTi" charset="-122"/>
              </a:rPr>
              <a:t>合</a:t>
            </a:r>
            <a:r>
              <a:rPr lang="zh-CN" altLang="en-US" sz="3600" dirty="0" smtClean="0">
                <a:solidFill>
                  <a:srgbClr val="003300"/>
                </a:solidFill>
                <a:latin typeface="KaiTi" charset="-122"/>
                <a:ea typeface="KaiTi" charset="-122"/>
                <a:cs typeface="KaiTi" charset="-122"/>
              </a:rPr>
              <a:t>规，避免遭受质疑）</a:t>
            </a:r>
            <a:endParaRPr lang="en-US" altLang="zh-CN" sz="3600" dirty="0" smtClean="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1616289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3" name="Rectangle 2"/>
          <p:cNvSpPr>
            <a:spLocks noGrp="1" noChangeArrowheads="1"/>
          </p:cNvSpPr>
          <p:nvPr>
            <p:ph type="title" idx="4294967295"/>
          </p:nvPr>
        </p:nvSpPr>
        <p:spPr>
          <a:xfrm>
            <a:off x="953311" y="1308418"/>
            <a:ext cx="10364545" cy="705208"/>
          </a:xfrm>
          <a:prstGeom prst="rect">
            <a:avLst/>
          </a:prstGeom>
        </p:spPr>
        <p:txBody>
          <a:bodyPr/>
          <a:lstStyle/>
          <a:p>
            <a:pPr algn="ctr" eaLnBrk="1" hangingPunct="1"/>
            <a:r>
              <a:rPr lang="zh-CN" altLang="en-US" sz="4400" dirty="0" smtClean="0">
                <a:solidFill>
                  <a:srgbClr val="993300"/>
                </a:solidFill>
                <a:latin typeface="KaiTi" charset="-122"/>
                <a:ea typeface="KaiTi" charset="-122"/>
                <a:cs typeface="KaiTi" charset="-122"/>
              </a:rPr>
              <a:t>采购工作需大家关注的几点</a:t>
            </a:r>
            <a:endParaRPr lang="zh-CN" altLang="zh-CN" sz="4400" dirty="0">
              <a:solidFill>
                <a:srgbClr val="993300"/>
              </a:solidFill>
              <a:latin typeface="KaiTi" charset="-122"/>
              <a:ea typeface="KaiTi" charset="-122"/>
              <a:cs typeface="KaiTi" charset="-122"/>
            </a:endParaRPr>
          </a:p>
        </p:txBody>
      </p:sp>
      <p:sp>
        <p:nvSpPr>
          <p:cNvPr id="4" name="Rectangle 3"/>
          <p:cNvSpPr>
            <a:spLocks noGrp="1" noChangeArrowheads="1"/>
          </p:cNvSpPr>
          <p:nvPr>
            <p:ph idx="4294967295"/>
          </p:nvPr>
        </p:nvSpPr>
        <p:spPr>
          <a:xfrm>
            <a:off x="953311" y="2377208"/>
            <a:ext cx="10540188" cy="3667125"/>
          </a:xfrm>
          <a:prstGeom prst="rect">
            <a:avLst/>
          </a:prstGeom>
        </p:spPr>
        <p:txBody>
          <a:bodyPr/>
          <a:lstStyle/>
          <a:p>
            <a:pPr eaLnBrk="1" hangingPunct="1">
              <a:lnSpc>
                <a:spcPts val="5000"/>
              </a:lnSpc>
              <a:buFont typeface="Wingdings" charset="2"/>
              <a:buChar char="Ø"/>
            </a:pPr>
            <a:r>
              <a:rPr lang="zh-CN" altLang="en-US" sz="3200" dirty="0" smtClean="0">
                <a:solidFill>
                  <a:srgbClr val="003300"/>
                </a:solidFill>
                <a:latin typeface="KaiTi" charset="-122"/>
                <a:ea typeface="KaiTi" charset="-122"/>
                <a:cs typeface="KaiTi" charset="-122"/>
              </a:rPr>
              <a:t>合理拆分与规避招标的区别</a:t>
            </a:r>
            <a:endParaRPr lang="en-US" altLang="zh-CN" sz="2800" dirty="0">
              <a:solidFill>
                <a:srgbClr val="0432FF"/>
              </a:solidFill>
              <a:latin typeface="KaiTi" charset="-122"/>
              <a:ea typeface="KaiTi" charset="-122"/>
              <a:cs typeface="KaiTi" charset="-122"/>
            </a:endParaRPr>
          </a:p>
          <a:p>
            <a:pPr eaLnBrk="1" hangingPunct="1">
              <a:lnSpc>
                <a:spcPts val="5000"/>
              </a:lnSpc>
              <a:buFont typeface="Wingdings" charset="2"/>
              <a:buChar char="Ø"/>
            </a:pPr>
            <a:r>
              <a:rPr lang="zh-CN" altLang="en-US" sz="3200" dirty="0" smtClean="0">
                <a:solidFill>
                  <a:srgbClr val="0432FF"/>
                </a:solidFill>
                <a:latin typeface="KaiTi" charset="-122"/>
                <a:ea typeface="KaiTi" charset="-122"/>
                <a:cs typeface="KaiTi" charset="-122"/>
              </a:rPr>
              <a:t>采购方式选择的“快”与“慢”（欲速则不达）</a:t>
            </a:r>
            <a:endParaRPr lang="en-US" altLang="zh-CN" sz="3200" dirty="0">
              <a:solidFill>
                <a:srgbClr val="0432FF"/>
              </a:solidFill>
              <a:latin typeface="KaiTi" charset="-122"/>
              <a:ea typeface="KaiTi" charset="-122"/>
              <a:cs typeface="KaiTi" charset="-122"/>
            </a:endParaRPr>
          </a:p>
          <a:p>
            <a:pPr eaLnBrk="1" hangingPunct="1">
              <a:lnSpc>
                <a:spcPts val="5000"/>
              </a:lnSpc>
              <a:buFont typeface="Wingdings" charset="2"/>
              <a:buChar char="Ø"/>
            </a:pPr>
            <a:r>
              <a:rPr lang="zh-CN" altLang="en-US" sz="3200" dirty="0">
                <a:solidFill>
                  <a:srgbClr val="003300"/>
                </a:solidFill>
                <a:latin typeface="KaiTi" charset="-122"/>
                <a:ea typeface="KaiTi" charset="-122"/>
                <a:cs typeface="KaiTi" charset="-122"/>
              </a:rPr>
              <a:t>纠正几</a:t>
            </a:r>
            <a:r>
              <a:rPr lang="zh-CN" altLang="en-US" sz="3200" dirty="0" smtClean="0">
                <a:solidFill>
                  <a:srgbClr val="003300"/>
                </a:solidFill>
                <a:latin typeface="KaiTi" charset="-122"/>
                <a:ea typeface="KaiTi" charset="-122"/>
                <a:cs typeface="KaiTi" charset="-122"/>
              </a:rPr>
              <a:t>点采购中的误区</a:t>
            </a:r>
            <a:endParaRPr lang="en-US" altLang="zh-CN" sz="3200" dirty="0" smtClean="0">
              <a:solidFill>
                <a:srgbClr val="003300"/>
              </a:solidFill>
              <a:latin typeface="KaiTi" charset="-122"/>
              <a:ea typeface="KaiTi" charset="-122"/>
              <a:cs typeface="KaiTi" charset="-122"/>
            </a:endParaRPr>
          </a:p>
          <a:p>
            <a:pPr eaLnBrk="1" hangingPunct="1">
              <a:lnSpc>
                <a:spcPts val="5000"/>
              </a:lnSpc>
              <a:buFont typeface="Wingdings" charset="2"/>
              <a:buChar char="Ø"/>
            </a:pPr>
            <a:r>
              <a:rPr lang="zh-CN" altLang="en-US" sz="3200" dirty="0">
                <a:solidFill>
                  <a:srgbClr val="0432FF"/>
                </a:solidFill>
                <a:latin typeface="KaiTi" charset="-122"/>
                <a:ea typeface="KaiTi" charset="-122"/>
                <a:cs typeface="KaiTi" charset="-122"/>
              </a:rPr>
              <a:t>法规中的一些禁止性</a:t>
            </a:r>
            <a:r>
              <a:rPr lang="zh-CN" altLang="en-US" sz="3200" dirty="0" smtClean="0">
                <a:solidFill>
                  <a:srgbClr val="0432FF"/>
                </a:solidFill>
                <a:latin typeface="KaiTi" charset="-122"/>
                <a:ea typeface="KaiTi" charset="-122"/>
                <a:cs typeface="KaiTi" charset="-122"/>
              </a:rPr>
              <a:t>条款（避免遭受质疑）</a:t>
            </a:r>
            <a:endParaRPr lang="en-US" altLang="zh-CN" sz="3200" dirty="0">
              <a:solidFill>
                <a:srgbClr val="0432FF"/>
              </a:solidFill>
              <a:latin typeface="KaiTi" charset="-122"/>
              <a:ea typeface="KaiTi" charset="-122"/>
              <a:cs typeface="KaiTi" charset="-122"/>
            </a:endParaRPr>
          </a:p>
        </p:txBody>
      </p:sp>
    </p:spTree>
    <p:extLst>
      <p:ext uri="{BB962C8B-B14F-4D97-AF65-F5344CB8AC3E}">
        <p14:creationId xmlns:p14="http://schemas.microsoft.com/office/powerpoint/2010/main" xmlns="" val="17044602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文本框 4"/>
          <p:cNvSpPr txBox="1"/>
          <p:nvPr/>
        </p:nvSpPr>
        <p:spPr>
          <a:xfrm>
            <a:off x="656898" y="1160584"/>
            <a:ext cx="10610557" cy="5632311"/>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kumimoji="1" lang="zh-CN" altLang="en-US" sz="2400" dirty="0" smtClean="0">
                <a:solidFill>
                  <a:srgbClr val="000000"/>
                </a:solidFill>
              </a:rPr>
              <a:t>把握三个“</a:t>
            </a:r>
            <a:r>
              <a:rPr lang="zh-CN" altLang="en-US" sz="2400" b="1" dirty="0">
                <a:solidFill>
                  <a:srgbClr val="0070C0"/>
                </a:solidFill>
              </a:rPr>
              <a:t>同一</a:t>
            </a:r>
            <a:r>
              <a:rPr kumimoji="1" lang="zh-CN" altLang="en-US" sz="2400" dirty="0" smtClean="0">
                <a:solidFill>
                  <a:srgbClr val="000000"/>
                </a:solidFill>
              </a:rPr>
              <a:t>”：</a:t>
            </a:r>
            <a:r>
              <a:rPr lang="zh-CN" altLang="en-US" sz="2400" b="1" dirty="0" smtClean="0">
                <a:solidFill>
                  <a:srgbClr val="0070C0"/>
                </a:solidFill>
              </a:rPr>
              <a:t>同</a:t>
            </a:r>
            <a:r>
              <a:rPr lang="zh-CN" altLang="en-US" sz="2400" b="1" dirty="0">
                <a:solidFill>
                  <a:srgbClr val="0070C0"/>
                </a:solidFill>
              </a:rPr>
              <a:t>一</a:t>
            </a:r>
            <a:r>
              <a:rPr lang="zh-CN" altLang="en-US" sz="2400" b="1" dirty="0">
                <a:solidFill>
                  <a:srgbClr val="FF0000"/>
                </a:solidFill>
              </a:rPr>
              <a:t>年度</a:t>
            </a:r>
            <a:r>
              <a:rPr lang="zh-CN" altLang="en-US" sz="2400" b="1" dirty="0">
                <a:solidFill>
                  <a:srgbClr val="0070C0"/>
                </a:solidFill>
              </a:rPr>
              <a:t>同一</a:t>
            </a:r>
            <a:r>
              <a:rPr lang="zh-CN" altLang="en-US" sz="2400" b="1" dirty="0">
                <a:solidFill>
                  <a:srgbClr val="FF0000"/>
                </a:solidFill>
              </a:rPr>
              <a:t>校内预算项目</a:t>
            </a:r>
            <a:r>
              <a:rPr lang="zh-CN" altLang="en-US" sz="2400" dirty="0"/>
              <a:t>买</a:t>
            </a:r>
            <a:r>
              <a:rPr lang="zh-CN" altLang="en-US" sz="2400" b="1" dirty="0">
                <a:solidFill>
                  <a:srgbClr val="0070C0"/>
                </a:solidFill>
              </a:rPr>
              <a:t>同一</a:t>
            </a:r>
            <a:r>
              <a:rPr lang="zh-CN" altLang="en-US" sz="2400" b="1" dirty="0">
                <a:solidFill>
                  <a:srgbClr val="FF0000"/>
                </a:solidFill>
              </a:rPr>
              <a:t>品目（类型）</a:t>
            </a:r>
            <a:r>
              <a:rPr lang="zh-CN" altLang="en-US" sz="2400" dirty="0"/>
              <a:t>的货物（服务）是否</a:t>
            </a:r>
            <a:r>
              <a:rPr lang="zh-CN" altLang="en-US" sz="2400" dirty="0" smtClean="0"/>
              <a:t>超过限额来</a:t>
            </a:r>
            <a:r>
              <a:rPr lang="zh-CN" altLang="en-US" sz="2400" dirty="0"/>
              <a:t>判断。</a:t>
            </a:r>
            <a:r>
              <a:rPr lang="zh-CN" altLang="zh-CN" sz="2400" dirty="0" smtClean="0">
                <a:solidFill>
                  <a:srgbClr val="000000"/>
                </a:solidFill>
              </a:rPr>
              <a:t> </a:t>
            </a:r>
            <a:endParaRPr lang="en-US" altLang="zh-CN" sz="2400" dirty="0" smtClean="0">
              <a:solidFill>
                <a:srgbClr val="000000"/>
              </a:solidFill>
            </a:endParaRPr>
          </a:p>
          <a:p>
            <a:pPr marL="342900" indent="-342900">
              <a:lnSpc>
                <a:spcPct val="150000"/>
              </a:lnSpc>
              <a:buFont typeface="Wingdings" panose="05000000000000000000" pitchFamily="2" charset="2"/>
              <a:buChar char="Ø"/>
            </a:pPr>
            <a:r>
              <a:rPr lang="zh-CN" altLang="en-US" sz="2400" dirty="0"/>
              <a:t>同一</a:t>
            </a:r>
            <a:r>
              <a:rPr lang="zh-CN" altLang="en-US" sz="2400" b="1" dirty="0">
                <a:solidFill>
                  <a:srgbClr val="FF0000"/>
                </a:solidFill>
              </a:rPr>
              <a:t>品目（类型</a:t>
            </a:r>
            <a:r>
              <a:rPr lang="zh-CN" altLang="en-US" sz="2400" b="1" dirty="0" smtClean="0">
                <a:solidFill>
                  <a:srgbClr val="FF0000"/>
                </a:solidFill>
              </a:rPr>
              <a:t>）</a:t>
            </a:r>
            <a:r>
              <a:rPr lang="zh-CN" altLang="en-US" sz="2400" dirty="0" smtClean="0"/>
              <a:t>如何界定：首先看</a:t>
            </a:r>
            <a:r>
              <a:rPr lang="en-US" altLang="zh-CN" sz="2400" dirty="0" smtClean="0"/>
              <a:t>《</a:t>
            </a:r>
            <a:r>
              <a:rPr lang="zh-CN" altLang="en-US" sz="2400" dirty="0" smtClean="0"/>
              <a:t>政府采购分类品目目录</a:t>
            </a:r>
            <a:r>
              <a:rPr lang="en-US" altLang="zh-CN" sz="2400" dirty="0" smtClean="0"/>
              <a:t>》</a:t>
            </a:r>
            <a:r>
              <a:rPr lang="zh-CN" altLang="en-US" sz="2400" dirty="0" smtClean="0"/>
              <a:t>，其次看实际用途（举例：电子显微镜与荧光显微镜；倒置显微镜与正置显微镜；显微镜主机和</a:t>
            </a:r>
            <a:r>
              <a:rPr lang="en-US" altLang="zh-CN" sz="2400" dirty="0" smtClean="0"/>
              <a:t>CCD</a:t>
            </a:r>
            <a:r>
              <a:rPr lang="zh-CN" altLang="en-US" sz="2400" dirty="0" smtClean="0"/>
              <a:t>）</a:t>
            </a:r>
            <a:endParaRPr lang="en-US" altLang="zh-CN" sz="2400" dirty="0" smtClean="0"/>
          </a:p>
          <a:p>
            <a:pPr marL="342900" indent="-342900">
              <a:lnSpc>
                <a:spcPct val="150000"/>
              </a:lnSpc>
              <a:buFont typeface="Wingdings" panose="05000000000000000000" pitchFamily="2" charset="2"/>
              <a:buChar char="Ø"/>
            </a:pPr>
            <a:r>
              <a:rPr kumimoji="1" lang="zh-CN" altLang="en-US" sz="2400" dirty="0" smtClean="0"/>
              <a:t>合理拆分和打包：同一用户的不同校内预算项目，分别购买同一品目的货物（服务）时可以不合并计算金额；注意避免踏限额采购；打包举例：家具采购、系统集成采购</a:t>
            </a:r>
            <a:endParaRPr kumimoji="1" lang="en-US" altLang="zh-CN" sz="2400" dirty="0" smtClean="0"/>
          </a:p>
          <a:p>
            <a:pPr marL="342900" indent="-342900">
              <a:lnSpc>
                <a:spcPct val="150000"/>
              </a:lnSpc>
              <a:buFont typeface="Wingdings" panose="05000000000000000000" pitchFamily="2" charset="2"/>
              <a:buChar char="Ø"/>
            </a:pPr>
            <a:r>
              <a:rPr kumimoji="1" lang="zh-CN" altLang="en-US" sz="2400" dirty="0" smtClean="0"/>
              <a:t>年度使用经费不定时怎么办（非主观规避招标）：已发生未超限额的部分按限额以下采购方式，超出部分按限额以上选择采购方式</a:t>
            </a:r>
          </a:p>
        </p:txBody>
      </p:sp>
      <p:sp>
        <p:nvSpPr>
          <p:cNvPr id="3" name="矩形 2"/>
          <p:cNvSpPr/>
          <p:nvPr/>
        </p:nvSpPr>
        <p:spPr>
          <a:xfrm>
            <a:off x="5571800" y="209358"/>
            <a:ext cx="5602816" cy="733534"/>
          </a:xfrm>
          <a:prstGeom prst="rect">
            <a:avLst/>
          </a:prstGeom>
        </p:spPr>
        <p:txBody>
          <a:bodyPr wrap="none">
            <a:spAutoFit/>
          </a:bodyPr>
          <a:lstStyle/>
          <a:p>
            <a:pPr marL="469900" lvl="0" indent="-469900" fontAlgn="base">
              <a:lnSpc>
                <a:spcPts val="5000"/>
              </a:lnSpc>
              <a:spcBef>
                <a:spcPct val="20000"/>
              </a:spcBef>
              <a:spcAft>
                <a:spcPct val="0"/>
              </a:spcAft>
              <a:buClr>
                <a:srgbClr val="CC0000"/>
              </a:buClr>
              <a:buFont typeface="Wingdings" charset="2"/>
              <a:buChar char="Ø"/>
            </a:pPr>
            <a:r>
              <a:rPr lang="zh-CN" altLang="en-US" sz="3200" b="1" dirty="0">
                <a:solidFill>
                  <a:srgbClr val="003300"/>
                </a:solidFill>
                <a:latin typeface="KaiTi" charset="-122"/>
                <a:ea typeface="KaiTi" charset="-122"/>
                <a:cs typeface="KaiTi" charset="-122"/>
              </a:rPr>
              <a:t>合理</a:t>
            </a:r>
            <a:r>
              <a:rPr lang="zh-CN" altLang="en-US" sz="3200" b="1" kern="0" dirty="0">
                <a:solidFill>
                  <a:srgbClr val="003300"/>
                </a:solidFill>
                <a:latin typeface="KaiTi" charset="-122"/>
                <a:ea typeface="KaiTi" charset="-122"/>
                <a:cs typeface="KaiTi" charset="-122"/>
              </a:rPr>
              <a:t>拆分与规避招标的区别</a:t>
            </a:r>
            <a:endParaRPr lang="en-US" altLang="zh-CN" sz="2800" b="1" kern="0" dirty="0">
              <a:solidFill>
                <a:srgbClr val="0432FF"/>
              </a:solidFill>
              <a:latin typeface="KaiTi" charset="-122"/>
              <a:ea typeface="KaiTi" charset="-122"/>
              <a:cs typeface="KaiTi" charset="-122"/>
            </a:endParaRPr>
          </a:p>
        </p:txBody>
      </p:sp>
    </p:spTree>
    <p:extLst>
      <p:ext uri="{BB962C8B-B14F-4D97-AF65-F5344CB8AC3E}">
        <p14:creationId xmlns:p14="http://schemas.microsoft.com/office/powerpoint/2010/main" xmlns="" val="27270673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文本框 4"/>
          <p:cNvSpPr txBox="1"/>
          <p:nvPr/>
        </p:nvSpPr>
        <p:spPr>
          <a:xfrm>
            <a:off x="656898" y="1160584"/>
            <a:ext cx="10610557" cy="5078313"/>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kumimoji="1" lang="zh-CN" altLang="en-US" sz="2400" b="1" dirty="0" smtClean="0">
                <a:solidFill>
                  <a:srgbClr val="FF0000"/>
                </a:solidFill>
              </a:rPr>
              <a:t>公开招标与竞争性磋商的选择：</a:t>
            </a:r>
            <a:r>
              <a:rPr kumimoji="1" lang="zh-CN" altLang="en-US" sz="2400" dirty="0" smtClean="0">
                <a:solidFill>
                  <a:srgbClr val="000000"/>
                </a:solidFill>
              </a:rPr>
              <a:t>竞争性磋商可以节省</a:t>
            </a:r>
            <a:r>
              <a:rPr kumimoji="1" lang="en-US" altLang="zh-CN" sz="2400" dirty="0" smtClean="0">
                <a:solidFill>
                  <a:srgbClr val="000000"/>
                </a:solidFill>
              </a:rPr>
              <a:t>10</a:t>
            </a:r>
            <a:r>
              <a:rPr kumimoji="1" lang="zh-CN" altLang="en-US" sz="2400" dirty="0" smtClean="0">
                <a:solidFill>
                  <a:srgbClr val="000000"/>
                </a:solidFill>
              </a:rPr>
              <a:t>天时间，且可以通过磋商修改需求压低价格，但关键在于供应商家数是否能满足三家的要求（只有两家供应商时，无其它方式可变更，重招又要多花</a:t>
            </a:r>
            <a:r>
              <a:rPr kumimoji="1" lang="en-US" altLang="zh-CN" sz="2400" dirty="0" smtClean="0">
                <a:solidFill>
                  <a:srgbClr val="000000"/>
                </a:solidFill>
              </a:rPr>
              <a:t>10</a:t>
            </a:r>
            <a:r>
              <a:rPr kumimoji="1" lang="zh-CN" altLang="en-US" sz="2400" dirty="0" smtClean="0">
                <a:solidFill>
                  <a:srgbClr val="000000"/>
                </a:solidFill>
              </a:rPr>
              <a:t>多天）</a:t>
            </a:r>
            <a:endParaRPr lang="en-US" altLang="zh-CN" sz="2400" dirty="0" smtClean="0">
              <a:solidFill>
                <a:srgbClr val="000000"/>
              </a:solidFill>
            </a:endParaRPr>
          </a:p>
          <a:p>
            <a:pPr marL="342900" indent="-342900">
              <a:lnSpc>
                <a:spcPct val="150000"/>
              </a:lnSpc>
              <a:buFont typeface="Wingdings" panose="05000000000000000000" pitchFamily="2" charset="2"/>
              <a:buChar char="Ø"/>
            </a:pPr>
            <a:r>
              <a:rPr kumimoji="1" lang="zh-CN" altLang="en-US" sz="2400" b="1" dirty="0" smtClean="0">
                <a:solidFill>
                  <a:srgbClr val="FF0000"/>
                </a:solidFill>
              </a:rPr>
              <a:t>单一来源采购的选择：</a:t>
            </a:r>
            <a:r>
              <a:rPr kumimoji="1" lang="zh-CN" altLang="en-US" sz="2400" dirty="0" smtClean="0"/>
              <a:t>不是所有单一来源采购申请都必须先经过公开招标程序，特别是</a:t>
            </a:r>
            <a:r>
              <a:rPr kumimoji="1" lang="en-US" altLang="zh-CN" sz="2400" dirty="0" smtClean="0"/>
              <a:t>200</a:t>
            </a:r>
            <a:r>
              <a:rPr kumimoji="1" lang="zh-CN" altLang="en-US" sz="2400" dirty="0" smtClean="0"/>
              <a:t>万元以上的单一来源采购，可以直接进行校外专家论证和公示的环节（举例：两次公开招标失败再重新申请单一来源采购的例子）</a:t>
            </a:r>
            <a:endParaRPr kumimoji="1" lang="en-US" altLang="zh-CN" sz="2400" dirty="0" smtClean="0"/>
          </a:p>
          <a:p>
            <a:pPr marL="342900" indent="-342900">
              <a:lnSpc>
                <a:spcPct val="150000"/>
              </a:lnSpc>
              <a:buFont typeface="Wingdings" panose="05000000000000000000" pitchFamily="2" charset="2"/>
              <a:buChar char="Ø"/>
            </a:pPr>
            <a:r>
              <a:rPr kumimoji="1" lang="zh-CN" altLang="en-US" sz="2400" b="1" dirty="0" smtClean="0">
                <a:solidFill>
                  <a:srgbClr val="FF0000"/>
                </a:solidFill>
              </a:rPr>
              <a:t>申请变更采购方式与国际招标：</a:t>
            </a:r>
            <a:r>
              <a:rPr kumimoji="1" lang="zh-CN" altLang="en-US" sz="2400" dirty="0" smtClean="0"/>
              <a:t>国际招标的废标条款和参数设置要谨慎，一旦出现全部废标的情形只能重新招标，再花</a:t>
            </a:r>
            <a:r>
              <a:rPr kumimoji="1" lang="en-US" altLang="zh-CN" sz="2400" dirty="0" smtClean="0"/>
              <a:t>45</a:t>
            </a:r>
            <a:r>
              <a:rPr kumimoji="1" lang="zh-CN" altLang="en-US" sz="2400" dirty="0" smtClean="0"/>
              <a:t>天以上的时间，比财政部审批变更采购方式的时间还要长</a:t>
            </a:r>
          </a:p>
        </p:txBody>
      </p:sp>
      <p:sp>
        <p:nvSpPr>
          <p:cNvPr id="3" name="矩形 2"/>
          <p:cNvSpPr/>
          <p:nvPr/>
        </p:nvSpPr>
        <p:spPr>
          <a:xfrm>
            <a:off x="5619874" y="284166"/>
            <a:ext cx="6277681" cy="733534"/>
          </a:xfrm>
          <a:prstGeom prst="rect">
            <a:avLst/>
          </a:prstGeom>
        </p:spPr>
        <p:txBody>
          <a:bodyPr wrap="none">
            <a:spAutoFit/>
          </a:bodyPr>
          <a:lstStyle/>
          <a:p>
            <a:pPr>
              <a:lnSpc>
                <a:spcPts val="5000"/>
              </a:lnSpc>
              <a:buFont typeface="Wingdings" charset="2"/>
              <a:buChar char="Ø"/>
            </a:pPr>
            <a:r>
              <a:rPr lang="zh-CN" altLang="en-US" sz="3200" b="1" dirty="0" smtClean="0">
                <a:solidFill>
                  <a:srgbClr val="0432FF"/>
                </a:solidFill>
                <a:latin typeface="KaiTi" charset="-122"/>
                <a:ea typeface="KaiTi" charset="-122"/>
                <a:cs typeface="KaiTi" charset="-122"/>
              </a:rPr>
              <a:t>采购方式选择的“快”与“慢”</a:t>
            </a:r>
            <a:endParaRPr lang="en-US" altLang="zh-CN" sz="3200" b="1" dirty="0">
              <a:solidFill>
                <a:srgbClr val="0432FF"/>
              </a:solidFill>
              <a:latin typeface="KaiTi" charset="-122"/>
              <a:ea typeface="KaiTi" charset="-122"/>
              <a:cs typeface="KaiTi" charset="-122"/>
            </a:endParaRPr>
          </a:p>
        </p:txBody>
      </p:sp>
    </p:spTree>
    <p:extLst>
      <p:ext uri="{BB962C8B-B14F-4D97-AF65-F5344CB8AC3E}">
        <p14:creationId xmlns:p14="http://schemas.microsoft.com/office/powerpoint/2010/main" xmlns="" val="33496585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文本框 4"/>
          <p:cNvSpPr txBox="1"/>
          <p:nvPr/>
        </p:nvSpPr>
        <p:spPr>
          <a:xfrm>
            <a:off x="656898" y="1048399"/>
            <a:ext cx="11168756" cy="6093976"/>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kumimoji="1" lang="en-US" altLang="zh-CN" sz="2000" b="1" dirty="0" smtClean="0">
                <a:solidFill>
                  <a:srgbClr val="FF0000"/>
                </a:solidFill>
              </a:rPr>
              <a:t>20</a:t>
            </a:r>
            <a:r>
              <a:rPr kumimoji="1" lang="zh-CN" altLang="en-US" sz="2000" b="1" dirty="0" smtClean="0">
                <a:solidFill>
                  <a:srgbClr val="FF0000"/>
                </a:solidFill>
              </a:rPr>
              <a:t>万以上的项目直接找招标中心即可？</a:t>
            </a:r>
            <a:r>
              <a:rPr lang="zh-CN" altLang="en-US" sz="2000" dirty="0" smtClean="0">
                <a:latin typeface="黑体" charset="-122"/>
                <a:ea typeface="黑体" charset="-122"/>
              </a:rPr>
              <a:t>用户</a:t>
            </a:r>
            <a:r>
              <a:rPr lang="zh-CN" altLang="en-US" sz="2000" dirty="0">
                <a:latin typeface="黑体" charset="-122"/>
                <a:ea typeface="黑体" charset="-122"/>
              </a:rPr>
              <a:t>提交的采购项目必须通过职能部门论证（审批）后方能移交招标中心采购</a:t>
            </a:r>
            <a:r>
              <a:rPr lang="zh-CN" altLang="en-US" sz="2000" dirty="0" smtClean="0">
                <a:latin typeface="黑体" charset="-122"/>
                <a:ea typeface="黑体" charset="-122"/>
              </a:rPr>
              <a:t>。</a:t>
            </a:r>
            <a:endParaRPr lang="en-US" altLang="zh-CN" sz="2000" dirty="0" smtClean="0">
              <a:solidFill>
                <a:srgbClr val="000000"/>
              </a:solidFill>
            </a:endParaRPr>
          </a:p>
          <a:p>
            <a:pPr marL="342900" indent="-342900">
              <a:lnSpc>
                <a:spcPct val="150000"/>
              </a:lnSpc>
              <a:buFont typeface="Wingdings" panose="05000000000000000000" pitchFamily="2" charset="2"/>
              <a:buChar char="Ø"/>
            </a:pPr>
            <a:r>
              <a:rPr lang="zh-CN" altLang="en-US" sz="2000" b="1" dirty="0" smtClean="0">
                <a:solidFill>
                  <a:srgbClr val="FF0000"/>
                </a:solidFill>
              </a:rPr>
              <a:t>未经过招标程序自行采购，报不了账可以找招标中心解决？</a:t>
            </a:r>
            <a:r>
              <a:rPr lang="zh-CN" altLang="en-US" sz="2000" dirty="0" smtClean="0">
                <a:solidFill>
                  <a:srgbClr val="000000"/>
                </a:solidFill>
              </a:rPr>
              <a:t>招标中心不能对已经发生的采购结果补招标流程，请</a:t>
            </a:r>
            <a:r>
              <a:rPr kumimoji="1" lang="zh-CN" altLang="en-US" sz="2000" dirty="0" smtClean="0">
                <a:solidFill>
                  <a:srgbClr val="000000"/>
                </a:solidFill>
              </a:rPr>
              <a:t>用户了解政策后规范采购</a:t>
            </a:r>
            <a:endParaRPr kumimoji="1" lang="en-US" altLang="zh-CN" sz="2000" dirty="0" smtClean="0">
              <a:solidFill>
                <a:srgbClr val="000000"/>
              </a:solidFill>
            </a:endParaRPr>
          </a:p>
          <a:p>
            <a:pPr marL="342900" indent="-342900">
              <a:lnSpc>
                <a:spcPct val="150000"/>
              </a:lnSpc>
              <a:buFont typeface="Wingdings" panose="05000000000000000000" pitchFamily="2" charset="2"/>
              <a:buChar char="Ø"/>
            </a:pPr>
            <a:r>
              <a:rPr kumimoji="1" lang="zh-CN" altLang="en-US" sz="2000" b="1" dirty="0" smtClean="0">
                <a:solidFill>
                  <a:srgbClr val="FF0000"/>
                </a:solidFill>
              </a:rPr>
              <a:t>听说采购结果都是招标中心定的？</a:t>
            </a:r>
            <a:r>
              <a:rPr kumimoji="1" lang="zh-CN" altLang="en-US" sz="2000" dirty="0"/>
              <a:t>招标中心只负责按法规组织采购和评审，无权确定</a:t>
            </a:r>
            <a:r>
              <a:rPr kumimoji="1" lang="zh-CN" altLang="en-US" sz="2000" dirty="0" smtClean="0"/>
              <a:t>结果。招标中心经办的采购项目均由专家库系统随机抽取产生的评审专家组评审，经用户确认后公告（部分快速采购项目由系统自动评审，用户自行确认后公告）。</a:t>
            </a:r>
            <a:endParaRPr kumimoji="1" lang="en-US" altLang="zh-CN" sz="2000" dirty="0" smtClean="0"/>
          </a:p>
          <a:p>
            <a:pPr marL="342900" indent="-342900">
              <a:lnSpc>
                <a:spcPct val="150000"/>
              </a:lnSpc>
              <a:buFont typeface="Wingdings" panose="05000000000000000000" pitchFamily="2" charset="2"/>
              <a:buChar char="Ø"/>
            </a:pPr>
            <a:r>
              <a:rPr kumimoji="1" lang="zh-CN" altLang="en-US" sz="2000" b="1" dirty="0" smtClean="0">
                <a:solidFill>
                  <a:srgbClr val="FF0000"/>
                </a:solidFill>
              </a:rPr>
              <a:t>招标中心的项目都是低价中标，买不到想要的设备？</a:t>
            </a:r>
            <a:r>
              <a:rPr kumimoji="1" lang="en-US" altLang="zh-CN" sz="2000" dirty="0" smtClean="0"/>
              <a:t>90%</a:t>
            </a:r>
            <a:r>
              <a:rPr kumimoji="1" lang="zh-CN" altLang="en-US" sz="2000" dirty="0" smtClean="0"/>
              <a:t>以上的采购项目均为综合评分法，商务、技术、价格综合打分（货物价格因素只占</a:t>
            </a:r>
            <a:r>
              <a:rPr kumimoji="1" lang="en-US" altLang="zh-CN" sz="2000" dirty="0" smtClean="0"/>
              <a:t>35%</a:t>
            </a:r>
            <a:r>
              <a:rPr kumimoji="1" lang="zh-CN" altLang="en-US" sz="2000" dirty="0" smtClean="0"/>
              <a:t>或</a:t>
            </a:r>
            <a:r>
              <a:rPr kumimoji="1" lang="en-US" altLang="zh-CN" sz="2000" dirty="0" smtClean="0"/>
              <a:t>45%</a:t>
            </a:r>
            <a:r>
              <a:rPr kumimoji="1" lang="zh-CN" altLang="en-US" sz="2000" dirty="0" smtClean="0"/>
              <a:t>、服务项目价格因素最低只占</a:t>
            </a:r>
            <a:r>
              <a:rPr kumimoji="1" lang="en-US" altLang="zh-CN" sz="2000" dirty="0" smtClean="0"/>
              <a:t>10%</a:t>
            </a:r>
            <a:r>
              <a:rPr kumimoji="1" lang="zh-CN" altLang="en-US" sz="2000" dirty="0" smtClean="0"/>
              <a:t>），任何一种评审方法都有局限性，关键在于充分调研市场情况，把握主流产品的差别。</a:t>
            </a:r>
            <a:endParaRPr kumimoji="1" lang="en-US" altLang="zh-CN" sz="2000" dirty="0" smtClean="0"/>
          </a:p>
          <a:p>
            <a:pPr marL="342900" indent="-342900">
              <a:lnSpc>
                <a:spcPct val="150000"/>
              </a:lnSpc>
              <a:buFont typeface="Wingdings" panose="05000000000000000000" pitchFamily="2" charset="2"/>
              <a:buChar char="Ø"/>
            </a:pPr>
            <a:r>
              <a:rPr kumimoji="1" lang="zh-CN" altLang="en-US" sz="2000" b="1" dirty="0" smtClean="0">
                <a:solidFill>
                  <a:srgbClr val="FF0000"/>
                </a:solidFill>
              </a:rPr>
              <a:t>招标流程太长，太花时间？</a:t>
            </a:r>
            <a:r>
              <a:rPr kumimoji="1" lang="zh-CN" altLang="en-US" sz="2000" dirty="0" smtClean="0"/>
              <a:t>如前所述，采购均有法定或规定时限，用户应避免项目扎堆时采购，采购人的无奈：“三黑”（扮黑脸、背黑锅、挨黑枪）</a:t>
            </a:r>
            <a:r>
              <a:rPr kumimoji="1" lang="en-US" altLang="zh-CN" sz="2000" dirty="0" smtClean="0"/>
              <a:t>……</a:t>
            </a:r>
            <a:endParaRPr kumimoji="1" lang="zh-CN" altLang="en-US" sz="2000" dirty="0"/>
          </a:p>
          <a:p>
            <a:pPr marL="342900" indent="-342900">
              <a:lnSpc>
                <a:spcPct val="150000"/>
              </a:lnSpc>
              <a:buFont typeface="Wingdings" panose="05000000000000000000" pitchFamily="2" charset="2"/>
              <a:buChar char="Ø"/>
            </a:pPr>
            <a:endParaRPr kumimoji="1" lang="zh-CN" altLang="en-US" sz="2000" b="1" dirty="0" smtClean="0">
              <a:solidFill>
                <a:srgbClr val="FF0000"/>
              </a:solidFill>
            </a:endParaRPr>
          </a:p>
        </p:txBody>
      </p:sp>
      <p:sp>
        <p:nvSpPr>
          <p:cNvPr id="3" name="矩形 2"/>
          <p:cNvSpPr/>
          <p:nvPr/>
        </p:nvSpPr>
        <p:spPr>
          <a:xfrm>
            <a:off x="5571800" y="209358"/>
            <a:ext cx="4778872" cy="733534"/>
          </a:xfrm>
          <a:prstGeom prst="rect">
            <a:avLst/>
          </a:prstGeom>
        </p:spPr>
        <p:txBody>
          <a:bodyPr wrap="none">
            <a:spAutoFit/>
          </a:bodyPr>
          <a:lstStyle/>
          <a:p>
            <a:pPr marL="469900" indent="-469900" fontAlgn="base">
              <a:lnSpc>
                <a:spcPts val="5000"/>
              </a:lnSpc>
              <a:spcBef>
                <a:spcPct val="20000"/>
              </a:spcBef>
              <a:spcAft>
                <a:spcPct val="0"/>
              </a:spcAft>
              <a:buClr>
                <a:srgbClr val="CC0000"/>
              </a:buClr>
              <a:buFont typeface="Wingdings" charset="2"/>
              <a:buChar char="Ø"/>
            </a:pPr>
            <a:r>
              <a:rPr lang="zh-CN" altLang="en-US" sz="3200" b="1" dirty="0">
                <a:solidFill>
                  <a:srgbClr val="003300"/>
                </a:solidFill>
                <a:latin typeface="KaiTi" charset="-122"/>
                <a:ea typeface="KaiTi" charset="-122"/>
                <a:cs typeface="KaiTi" charset="-122"/>
              </a:rPr>
              <a:t>纠正几</a:t>
            </a:r>
            <a:r>
              <a:rPr lang="zh-CN" altLang="en-US" sz="3200" b="1" dirty="0" smtClean="0">
                <a:solidFill>
                  <a:srgbClr val="003300"/>
                </a:solidFill>
                <a:latin typeface="KaiTi" charset="-122"/>
                <a:ea typeface="KaiTi" charset="-122"/>
                <a:cs typeface="KaiTi" charset="-122"/>
              </a:rPr>
              <a:t>点采购中的误区</a:t>
            </a:r>
            <a:endParaRPr lang="zh-CN" altLang="en-US" sz="3200" b="1" dirty="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1548812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文本框 4"/>
          <p:cNvSpPr txBox="1"/>
          <p:nvPr/>
        </p:nvSpPr>
        <p:spPr>
          <a:xfrm>
            <a:off x="342900" y="1160584"/>
            <a:ext cx="11561885" cy="5078313"/>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kumimoji="1" lang="zh-CN" altLang="en-US" sz="2400" b="1" dirty="0" smtClean="0">
                <a:solidFill>
                  <a:srgbClr val="FF0000"/>
                </a:solidFill>
              </a:rPr>
              <a:t>禁止差别待遇或者歧视性条款：</a:t>
            </a:r>
            <a:endParaRPr kumimoji="1" lang="en-US" altLang="zh-CN" sz="2400" b="1" dirty="0" smtClean="0">
              <a:solidFill>
                <a:srgbClr val="FF0000"/>
              </a:solidFill>
            </a:endParaRPr>
          </a:p>
          <a:p>
            <a:pPr>
              <a:lnSpc>
                <a:spcPct val="150000"/>
              </a:lnSpc>
            </a:pPr>
            <a:r>
              <a:rPr kumimoji="1" lang="en-US" altLang="zh-CN" sz="2400" b="1" dirty="0">
                <a:solidFill>
                  <a:srgbClr val="FF0000"/>
                </a:solidFill>
              </a:rPr>
              <a:t> </a:t>
            </a:r>
            <a:r>
              <a:rPr kumimoji="1" lang="en-US" altLang="zh-CN" sz="2400" b="1" dirty="0" smtClean="0">
                <a:solidFill>
                  <a:srgbClr val="FF0000"/>
                </a:solidFill>
              </a:rPr>
              <a:t>    </a:t>
            </a:r>
            <a:r>
              <a:rPr kumimoji="1" lang="zh-CN" altLang="en-US" sz="2400" dirty="0" smtClean="0">
                <a:solidFill>
                  <a:srgbClr val="000000"/>
                </a:solidFill>
              </a:rPr>
              <a:t>需求中的技术、服务不得指向特定供应商、特定产品；</a:t>
            </a:r>
            <a:endParaRPr kumimoji="1" lang="en-US" altLang="zh-CN" sz="2400" dirty="0" smtClean="0">
              <a:solidFill>
                <a:srgbClr val="000000"/>
              </a:solidFill>
            </a:endParaRPr>
          </a:p>
          <a:p>
            <a:pPr>
              <a:lnSpc>
                <a:spcPct val="150000"/>
              </a:lnSpc>
            </a:pPr>
            <a:r>
              <a:rPr kumimoji="1" lang="en-US" altLang="zh-CN" sz="2400" dirty="0">
                <a:solidFill>
                  <a:srgbClr val="000000"/>
                </a:solidFill>
              </a:rPr>
              <a:t> </a:t>
            </a:r>
            <a:r>
              <a:rPr kumimoji="1" lang="en-US" altLang="zh-CN" sz="2400" dirty="0" smtClean="0">
                <a:solidFill>
                  <a:srgbClr val="000000"/>
                </a:solidFill>
              </a:rPr>
              <a:t>    </a:t>
            </a:r>
            <a:r>
              <a:rPr kumimoji="1" lang="zh-CN" altLang="en-US" sz="2400" dirty="0" smtClean="0">
                <a:solidFill>
                  <a:srgbClr val="000000"/>
                </a:solidFill>
              </a:rPr>
              <a:t>设定的资格、技术、商务条件不得与采购项目不适应或与合同履行无关；</a:t>
            </a:r>
            <a:endParaRPr kumimoji="1" lang="en-US" altLang="zh-CN" sz="2400" dirty="0" smtClean="0">
              <a:solidFill>
                <a:srgbClr val="000000"/>
              </a:solidFill>
            </a:endParaRPr>
          </a:p>
          <a:p>
            <a:pPr>
              <a:lnSpc>
                <a:spcPct val="150000"/>
              </a:lnSpc>
            </a:pPr>
            <a:r>
              <a:rPr kumimoji="1" lang="en-US" altLang="zh-CN" sz="2400" dirty="0">
                <a:solidFill>
                  <a:srgbClr val="000000"/>
                </a:solidFill>
              </a:rPr>
              <a:t> </a:t>
            </a:r>
            <a:r>
              <a:rPr kumimoji="1" lang="en-US" altLang="zh-CN" sz="2400" dirty="0" smtClean="0">
                <a:solidFill>
                  <a:srgbClr val="000000"/>
                </a:solidFill>
              </a:rPr>
              <a:t>    </a:t>
            </a:r>
            <a:r>
              <a:rPr kumimoji="1" lang="zh-CN" altLang="en-US" sz="2400" dirty="0" smtClean="0">
                <a:solidFill>
                  <a:srgbClr val="000000"/>
                </a:solidFill>
              </a:rPr>
              <a:t>不得以特定行政区域或者特定行业的业绩、奖项作为加分条件或者成交条件；</a:t>
            </a:r>
            <a:endParaRPr kumimoji="1" lang="en-US" altLang="zh-CN" sz="2400" dirty="0" smtClean="0">
              <a:solidFill>
                <a:srgbClr val="000000"/>
              </a:solidFill>
            </a:endParaRPr>
          </a:p>
          <a:p>
            <a:pPr>
              <a:lnSpc>
                <a:spcPct val="150000"/>
              </a:lnSpc>
            </a:pPr>
            <a:r>
              <a:rPr kumimoji="1" lang="en-US" altLang="zh-CN" sz="2400" dirty="0">
                <a:solidFill>
                  <a:srgbClr val="000000"/>
                </a:solidFill>
              </a:rPr>
              <a:t> </a:t>
            </a:r>
            <a:r>
              <a:rPr kumimoji="1" lang="en-US" altLang="zh-CN" sz="2400" dirty="0" smtClean="0">
                <a:solidFill>
                  <a:srgbClr val="000000"/>
                </a:solidFill>
              </a:rPr>
              <a:t>    </a:t>
            </a:r>
            <a:r>
              <a:rPr kumimoji="1" lang="zh-CN" altLang="en-US" sz="2400" dirty="0" smtClean="0">
                <a:solidFill>
                  <a:srgbClr val="000000"/>
                </a:solidFill>
              </a:rPr>
              <a:t>不得限定或者指定特定的专利、商标、品牌或者供应商；</a:t>
            </a:r>
            <a:endParaRPr kumimoji="1" lang="en-US" altLang="zh-CN" sz="2400" dirty="0" smtClean="0">
              <a:solidFill>
                <a:srgbClr val="000000"/>
              </a:solidFill>
            </a:endParaRPr>
          </a:p>
          <a:p>
            <a:pPr>
              <a:lnSpc>
                <a:spcPct val="150000"/>
              </a:lnSpc>
            </a:pPr>
            <a:r>
              <a:rPr kumimoji="1" lang="en-US" altLang="zh-CN" sz="2400" dirty="0">
                <a:solidFill>
                  <a:srgbClr val="000000"/>
                </a:solidFill>
              </a:rPr>
              <a:t> </a:t>
            </a:r>
            <a:r>
              <a:rPr kumimoji="1" lang="en-US" altLang="zh-CN" sz="2400" dirty="0" smtClean="0">
                <a:solidFill>
                  <a:srgbClr val="000000"/>
                </a:solidFill>
              </a:rPr>
              <a:t>    </a:t>
            </a:r>
            <a:r>
              <a:rPr kumimoji="1" lang="zh-CN" altLang="en-US" sz="2400" dirty="0" smtClean="0">
                <a:solidFill>
                  <a:srgbClr val="000000"/>
                </a:solidFill>
              </a:rPr>
              <a:t>不得非法限定供应商的所有制形式、组织形式或者所在地；</a:t>
            </a:r>
            <a:endParaRPr kumimoji="1" lang="en-US" altLang="zh-CN" sz="2400" dirty="0" smtClean="0">
              <a:solidFill>
                <a:srgbClr val="000000"/>
              </a:solidFill>
            </a:endParaRPr>
          </a:p>
          <a:p>
            <a:pPr>
              <a:lnSpc>
                <a:spcPct val="150000"/>
              </a:lnSpc>
            </a:pPr>
            <a:r>
              <a:rPr kumimoji="1" lang="en-US" altLang="zh-CN" sz="2400" dirty="0">
                <a:solidFill>
                  <a:srgbClr val="000000"/>
                </a:solidFill>
              </a:rPr>
              <a:t> </a:t>
            </a:r>
            <a:r>
              <a:rPr kumimoji="1" lang="en-US" altLang="zh-CN" sz="2400" dirty="0" smtClean="0">
                <a:solidFill>
                  <a:srgbClr val="000000"/>
                </a:solidFill>
              </a:rPr>
              <a:t>    </a:t>
            </a:r>
            <a:r>
              <a:rPr lang="zh-CN" altLang="zh-CN" sz="2400" dirty="0" smtClean="0">
                <a:solidFill>
                  <a:srgbClr val="000000"/>
                </a:solidFill>
              </a:rPr>
              <a:t>不得</a:t>
            </a:r>
            <a:r>
              <a:rPr lang="zh-CN" altLang="zh-CN" sz="2400" dirty="0">
                <a:solidFill>
                  <a:srgbClr val="000000"/>
                </a:solidFill>
              </a:rPr>
              <a:t>将投标人的注册资本、资产总额、营业收入、从业人员、利润、纳税额等规模条件作为资格要求或者评审</a:t>
            </a:r>
            <a:r>
              <a:rPr lang="zh-CN" altLang="zh-CN" sz="2400" dirty="0" smtClean="0">
                <a:solidFill>
                  <a:srgbClr val="000000"/>
                </a:solidFill>
              </a:rPr>
              <a:t>因素</a:t>
            </a:r>
            <a:r>
              <a:rPr lang="zh-CN" altLang="en-US" sz="2400" dirty="0" smtClean="0">
                <a:solidFill>
                  <a:srgbClr val="000000"/>
                </a:solidFill>
              </a:rPr>
              <a:t>；</a:t>
            </a:r>
            <a:endParaRPr lang="en-US" altLang="zh-CN" sz="2400" dirty="0" smtClean="0">
              <a:solidFill>
                <a:srgbClr val="000000"/>
              </a:solidFill>
            </a:endParaRPr>
          </a:p>
          <a:p>
            <a:pPr>
              <a:lnSpc>
                <a:spcPct val="150000"/>
              </a:lnSpc>
            </a:pPr>
            <a:r>
              <a:rPr lang="en-US" altLang="zh-CN" sz="2400" dirty="0">
                <a:solidFill>
                  <a:srgbClr val="000000"/>
                </a:solidFill>
              </a:rPr>
              <a:t> </a:t>
            </a:r>
            <a:r>
              <a:rPr lang="en-US" altLang="zh-CN" sz="2400" dirty="0" smtClean="0">
                <a:solidFill>
                  <a:srgbClr val="000000"/>
                </a:solidFill>
              </a:rPr>
              <a:t> </a:t>
            </a:r>
            <a:r>
              <a:rPr lang="en-US" altLang="zh-CN" sz="2400" dirty="0">
                <a:solidFill>
                  <a:srgbClr val="000000"/>
                </a:solidFill>
              </a:rPr>
              <a:t> </a:t>
            </a:r>
            <a:r>
              <a:rPr lang="en-US" altLang="zh-CN" sz="2400" dirty="0" smtClean="0">
                <a:solidFill>
                  <a:srgbClr val="000000"/>
                </a:solidFill>
              </a:rPr>
              <a:t>  </a:t>
            </a:r>
            <a:r>
              <a:rPr lang="zh-CN" altLang="zh-CN" sz="2400" dirty="0" smtClean="0">
                <a:solidFill>
                  <a:srgbClr val="000000"/>
                </a:solidFill>
              </a:rPr>
              <a:t>不得</a:t>
            </a:r>
            <a:r>
              <a:rPr lang="zh-CN" altLang="zh-CN" sz="2400" dirty="0">
                <a:solidFill>
                  <a:srgbClr val="000000"/>
                </a:solidFill>
              </a:rPr>
              <a:t>通过将除进口货物以外的生产厂家授权、承诺、证明、背书等作为资格</a:t>
            </a:r>
            <a:r>
              <a:rPr lang="zh-CN" altLang="zh-CN" sz="2400" dirty="0" smtClean="0">
                <a:solidFill>
                  <a:srgbClr val="000000"/>
                </a:solidFill>
              </a:rPr>
              <a:t>要求</a:t>
            </a:r>
            <a:endParaRPr lang="en-US" altLang="zh-CN" sz="2400" dirty="0" smtClean="0">
              <a:solidFill>
                <a:srgbClr val="000000"/>
              </a:solidFill>
            </a:endParaRPr>
          </a:p>
        </p:txBody>
      </p:sp>
      <p:sp>
        <p:nvSpPr>
          <p:cNvPr id="3" name="矩形 2"/>
          <p:cNvSpPr/>
          <p:nvPr/>
        </p:nvSpPr>
        <p:spPr>
          <a:xfrm>
            <a:off x="5619874" y="284166"/>
            <a:ext cx="6072496" cy="733534"/>
          </a:xfrm>
          <a:prstGeom prst="rect">
            <a:avLst/>
          </a:prstGeom>
        </p:spPr>
        <p:txBody>
          <a:bodyPr wrap="none">
            <a:spAutoFit/>
          </a:bodyPr>
          <a:lstStyle/>
          <a:p>
            <a:pPr>
              <a:lnSpc>
                <a:spcPts val="5000"/>
              </a:lnSpc>
              <a:buFont typeface="Wingdings" charset="2"/>
              <a:buChar char="Ø"/>
            </a:pPr>
            <a:r>
              <a:rPr lang="zh-CN" altLang="en-US" sz="3200" b="1" dirty="0">
                <a:solidFill>
                  <a:srgbClr val="0432FF"/>
                </a:solidFill>
                <a:latin typeface="KaiTi" charset="-122"/>
                <a:ea typeface="KaiTi" charset="-122"/>
                <a:cs typeface="KaiTi" charset="-122"/>
              </a:rPr>
              <a:t>法规中的一些禁止性</a:t>
            </a:r>
            <a:r>
              <a:rPr lang="zh-CN" altLang="en-US" sz="3200" b="1" dirty="0" smtClean="0">
                <a:solidFill>
                  <a:srgbClr val="0432FF"/>
                </a:solidFill>
                <a:latin typeface="KaiTi" charset="-122"/>
                <a:ea typeface="KaiTi" charset="-122"/>
                <a:cs typeface="KaiTi" charset="-122"/>
              </a:rPr>
              <a:t>条款（</a:t>
            </a:r>
            <a:r>
              <a:rPr lang="en-US" altLang="zh-CN" sz="3200" b="1" dirty="0" smtClean="0">
                <a:solidFill>
                  <a:srgbClr val="0432FF"/>
                </a:solidFill>
                <a:latin typeface="KaiTi" charset="-122"/>
                <a:ea typeface="KaiTi" charset="-122"/>
                <a:cs typeface="KaiTi" charset="-122"/>
              </a:rPr>
              <a:t>1</a:t>
            </a:r>
            <a:r>
              <a:rPr lang="zh-CN" altLang="en-US" sz="3200" b="1" dirty="0" smtClean="0">
                <a:solidFill>
                  <a:srgbClr val="0432FF"/>
                </a:solidFill>
                <a:latin typeface="KaiTi" charset="-122"/>
                <a:ea typeface="KaiTi" charset="-122"/>
                <a:cs typeface="KaiTi" charset="-122"/>
              </a:rPr>
              <a:t>）</a:t>
            </a:r>
            <a:endParaRPr lang="zh-CN" altLang="en-US" sz="3200" b="1" dirty="0">
              <a:solidFill>
                <a:srgbClr val="0432FF"/>
              </a:solidFill>
              <a:latin typeface="KaiTi" charset="-122"/>
              <a:ea typeface="KaiTi" charset="-122"/>
              <a:cs typeface="KaiTi" charset="-122"/>
            </a:endParaRPr>
          </a:p>
        </p:txBody>
      </p:sp>
    </p:spTree>
    <p:extLst>
      <p:ext uri="{BB962C8B-B14F-4D97-AF65-F5344CB8AC3E}">
        <p14:creationId xmlns:p14="http://schemas.microsoft.com/office/powerpoint/2010/main" xmlns="" val="3147200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4" name="Rectangle 3"/>
          <p:cNvSpPr>
            <a:spLocks noGrp="1" noChangeArrowheads="1"/>
          </p:cNvSpPr>
          <p:nvPr>
            <p:ph idx="4294967295"/>
          </p:nvPr>
        </p:nvSpPr>
        <p:spPr>
          <a:xfrm>
            <a:off x="958362" y="2535470"/>
            <a:ext cx="10359494" cy="3667125"/>
          </a:xfrm>
          <a:prstGeom prst="rect">
            <a:avLst/>
          </a:prstGeom>
        </p:spPr>
        <p:txBody>
          <a:bodyPr/>
          <a:lstStyle/>
          <a:p>
            <a:pPr eaLnBrk="1" hangingPunct="1">
              <a:lnSpc>
                <a:spcPts val="5000"/>
              </a:lnSpc>
              <a:buFont typeface="Arial" charset="0"/>
              <a:buAutoNum type="ea1JpnChsDbPeriod"/>
            </a:pPr>
            <a:r>
              <a:rPr lang="zh-CN" altLang="en-US" sz="4800" dirty="0" smtClean="0">
                <a:solidFill>
                  <a:srgbClr val="003300"/>
                </a:solidFill>
                <a:latin typeface="KaiTi" charset="-122"/>
                <a:ea typeface="KaiTi" charset="-122"/>
                <a:cs typeface="KaiTi" charset="-122"/>
              </a:rPr>
              <a:t>中山大学统一采购流程分类讲解</a:t>
            </a:r>
            <a:endParaRPr lang="en-US" altLang="zh-CN" sz="4800" dirty="0" smtClean="0">
              <a:solidFill>
                <a:srgbClr val="003300"/>
              </a:solidFill>
              <a:latin typeface="KaiTi" charset="-122"/>
              <a:ea typeface="KaiTi" charset="-122"/>
              <a:cs typeface="KaiTi" charset="-122"/>
            </a:endParaRPr>
          </a:p>
          <a:p>
            <a:pPr marL="0" indent="0" eaLnBrk="1" hangingPunct="1">
              <a:lnSpc>
                <a:spcPts val="5000"/>
              </a:lnSpc>
              <a:buNone/>
            </a:pPr>
            <a:r>
              <a:rPr lang="zh-CN" altLang="en-US" sz="3600" dirty="0" smtClean="0">
                <a:solidFill>
                  <a:srgbClr val="003300"/>
                </a:solidFill>
                <a:latin typeface="KaiTi" charset="-122"/>
                <a:ea typeface="KaiTi" charset="-122"/>
                <a:cs typeface="KaiTi" charset="-122"/>
              </a:rPr>
              <a:t>（解决项目</a:t>
            </a:r>
            <a:r>
              <a:rPr lang="zh-CN" altLang="en-US" sz="3600" dirty="0">
                <a:solidFill>
                  <a:srgbClr val="003300"/>
                </a:solidFill>
                <a:latin typeface="KaiTi" charset="-122"/>
                <a:ea typeface="KaiTi" charset="-122"/>
                <a:cs typeface="KaiTi" charset="-122"/>
              </a:rPr>
              <a:t>如何启动采购</a:t>
            </a:r>
            <a:r>
              <a:rPr lang="zh-CN" altLang="en-US" sz="3600" dirty="0" smtClean="0">
                <a:solidFill>
                  <a:srgbClr val="003300"/>
                </a:solidFill>
                <a:latin typeface="KaiTi" charset="-122"/>
                <a:ea typeface="KaiTi" charset="-122"/>
                <a:cs typeface="KaiTi" charset="-122"/>
              </a:rPr>
              <a:t>、哪些部门负责的问题 ）</a:t>
            </a:r>
            <a:endParaRPr lang="en-US" altLang="zh-CN" sz="3600" dirty="0" smtClean="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35770447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文本框 4"/>
          <p:cNvSpPr txBox="1"/>
          <p:nvPr/>
        </p:nvSpPr>
        <p:spPr>
          <a:xfrm>
            <a:off x="342900" y="1160584"/>
            <a:ext cx="11561885" cy="5632311"/>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kumimoji="1" lang="zh-CN" altLang="en-US" sz="2400" b="1" dirty="0">
                <a:solidFill>
                  <a:srgbClr val="FF0000"/>
                </a:solidFill>
              </a:rPr>
              <a:t>禁止关联供应商：</a:t>
            </a:r>
            <a:r>
              <a:rPr kumimoji="1" lang="zh-CN" altLang="en-US" sz="2400" dirty="0">
                <a:solidFill>
                  <a:srgbClr val="000000"/>
                </a:solidFill>
              </a:rPr>
              <a:t>单位负责人为同一人或者存在直接控股、管理关系的不同供应商</a:t>
            </a:r>
            <a:endParaRPr kumimoji="1" lang="en-US" altLang="zh-CN" sz="2400" dirty="0">
              <a:solidFill>
                <a:srgbClr val="000000"/>
              </a:solidFill>
            </a:endParaRPr>
          </a:p>
          <a:p>
            <a:pPr marL="342900" indent="-342900">
              <a:lnSpc>
                <a:spcPct val="150000"/>
              </a:lnSpc>
              <a:buFont typeface="Wingdings" panose="05000000000000000000" pitchFamily="2" charset="2"/>
              <a:buChar char="Ø"/>
            </a:pPr>
            <a:r>
              <a:rPr kumimoji="1" lang="zh-CN" altLang="en-US" sz="2400" b="1" dirty="0">
                <a:solidFill>
                  <a:srgbClr val="FF0000"/>
                </a:solidFill>
              </a:rPr>
              <a:t>禁止设计公司参加同一项目：</a:t>
            </a:r>
            <a:r>
              <a:rPr kumimoji="1" lang="zh-CN" altLang="en-US" sz="2400" dirty="0">
                <a:solidFill>
                  <a:srgbClr val="000000"/>
                </a:solidFill>
              </a:rPr>
              <a:t>采购项目提供整体设计、规范编制或者项目管理、监理、检测等服务的供应商，不得再参加该采购项目的其他采购</a:t>
            </a:r>
            <a:r>
              <a:rPr kumimoji="1" lang="zh-CN" altLang="en-US" sz="2400" dirty="0" smtClean="0">
                <a:solidFill>
                  <a:srgbClr val="000000"/>
                </a:solidFill>
              </a:rPr>
              <a:t>活动</a:t>
            </a:r>
            <a:endParaRPr kumimoji="1" lang="en-US" altLang="zh-CN" sz="2400" dirty="0" smtClean="0">
              <a:solidFill>
                <a:srgbClr val="000000"/>
              </a:solidFill>
            </a:endParaRPr>
          </a:p>
          <a:p>
            <a:pPr marL="342900" indent="-342900">
              <a:lnSpc>
                <a:spcPct val="150000"/>
              </a:lnSpc>
              <a:buFont typeface="Wingdings" panose="05000000000000000000" pitchFamily="2" charset="2"/>
              <a:buChar char="Ø"/>
            </a:pPr>
            <a:r>
              <a:rPr kumimoji="1" lang="zh-CN" altLang="en-US" sz="2400" b="1" dirty="0" smtClean="0">
                <a:solidFill>
                  <a:srgbClr val="FF0000"/>
                </a:solidFill>
              </a:rPr>
              <a:t>禁止随意重新评审，仅有以下情形可以重新评审：</a:t>
            </a:r>
            <a:r>
              <a:rPr kumimoji="1" lang="zh-CN" altLang="en-US" sz="2400" dirty="0" smtClean="0">
                <a:solidFill>
                  <a:srgbClr val="000000"/>
                </a:solidFill>
              </a:rPr>
              <a:t>资格审查错误；</a:t>
            </a:r>
            <a:r>
              <a:rPr lang="zh-CN" altLang="zh-CN" sz="2400" dirty="0" smtClean="0">
                <a:solidFill>
                  <a:srgbClr val="000000"/>
                </a:solidFill>
              </a:rPr>
              <a:t>分值</a:t>
            </a:r>
            <a:r>
              <a:rPr lang="zh-CN" altLang="zh-CN" sz="2400" dirty="0">
                <a:solidFill>
                  <a:srgbClr val="000000"/>
                </a:solidFill>
              </a:rPr>
              <a:t>汇总计算</a:t>
            </a:r>
            <a:r>
              <a:rPr lang="zh-CN" altLang="zh-CN" sz="2400" dirty="0" smtClean="0">
                <a:solidFill>
                  <a:srgbClr val="000000"/>
                </a:solidFill>
              </a:rPr>
              <a:t>错误；分</a:t>
            </a:r>
            <a:r>
              <a:rPr lang="zh-CN" altLang="zh-CN" sz="2400" dirty="0">
                <a:solidFill>
                  <a:srgbClr val="000000"/>
                </a:solidFill>
              </a:rPr>
              <a:t>项评分超出评分标准</a:t>
            </a:r>
            <a:r>
              <a:rPr lang="zh-CN" altLang="zh-CN" sz="2400" dirty="0" smtClean="0">
                <a:solidFill>
                  <a:srgbClr val="000000"/>
                </a:solidFill>
              </a:rPr>
              <a:t>范围；评标</a:t>
            </a:r>
            <a:r>
              <a:rPr lang="zh-CN" altLang="zh-CN" sz="2400" dirty="0">
                <a:solidFill>
                  <a:srgbClr val="000000"/>
                </a:solidFill>
              </a:rPr>
              <a:t>委员会成员对客观评审因素评分不一致的</a:t>
            </a:r>
            <a:r>
              <a:rPr lang="zh-CN" altLang="zh-CN" sz="2400" dirty="0" smtClean="0">
                <a:solidFill>
                  <a:srgbClr val="000000"/>
                </a:solidFill>
              </a:rPr>
              <a:t>；经</a:t>
            </a:r>
            <a:r>
              <a:rPr lang="zh-CN" altLang="zh-CN" sz="2400" dirty="0">
                <a:solidFill>
                  <a:srgbClr val="000000"/>
                </a:solidFill>
              </a:rPr>
              <a:t>评标委员会认定评分畸高、畸低的</a:t>
            </a:r>
            <a:r>
              <a:rPr lang="zh-CN" altLang="zh-CN" sz="2400" dirty="0" smtClean="0">
                <a:solidFill>
                  <a:srgbClr val="000000"/>
                </a:solidFill>
              </a:rPr>
              <a:t>。</a:t>
            </a:r>
            <a:endParaRPr kumimoji="1" lang="en-US" altLang="zh-CN" sz="2400" b="1" dirty="0" smtClean="0">
              <a:solidFill>
                <a:srgbClr val="FF0000"/>
              </a:solidFill>
            </a:endParaRPr>
          </a:p>
          <a:p>
            <a:pPr marL="342900" indent="-342900">
              <a:lnSpc>
                <a:spcPct val="150000"/>
              </a:lnSpc>
              <a:buFont typeface="Wingdings" panose="05000000000000000000" pitchFamily="2" charset="2"/>
              <a:buChar char="Ø"/>
            </a:pPr>
            <a:r>
              <a:rPr kumimoji="1" lang="zh-CN" altLang="en-US" sz="2400" b="1" dirty="0" smtClean="0">
                <a:solidFill>
                  <a:srgbClr val="FF0000"/>
                </a:solidFill>
              </a:rPr>
              <a:t>提供样品的要求：</a:t>
            </a:r>
            <a:r>
              <a:rPr lang="zh-CN" altLang="zh-CN" sz="2400" dirty="0" smtClean="0">
                <a:solidFill>
                  <a:srgbClr val="000000"/>
                </a:solidFill>
              </a:rPr>
              <a:t>要求</a:t>
            </a:r>
            <a:r>
              <a:rPr lang="zh-CN" altLang="zh-CN" sz="2400" dirty="0">
                <a:solidFill>
                  <a:srgbClr val="000000"/>
                </a:solidFill>
              </a:rPr>
              <a:t>投标人提供样品的，应当在招标文件中明确规定样品制作的标准和要求、是否需要随样品提交相关检测报告、样品的评审方法以及评审标准。需要随样品提交检测报告的，还应当规定检测机构的要求、检测内容等</a:t>
            </a:r>
            <a:r>
              <a:rPr lang="zh-CN" altLang="zh-CN" sz="2400" dirty="0" smtClean="0">
                <a:solidFill>
                  <a:srgbClr val="000000"/>
                </a:solidFill>
              </a:rPr>
              <a:t>。</a:t>
            </a:r>
            <a:r>
              <a:rPr lang="zh-CN" altLang="en-US" sz="2400" dirty="0" smtClean="0">
                <a:solidFill>
                  <a:srgbClr val="000000"/>
                </a:solidFill>
              </a:rPr>
              <a:t>中标人的样品应封存作为履约验收的参考。</a:t>
            </a:r>
            <a:endParaRPr kumimoji="1" lang="zh-CN" altLang="en-US" sz="2400" b="1" dirty="0">
              <a:solidFill>
                <a:srgbClr val="FF0000"/>
              </a:solidFill>
            </a:endParaRPr>
          </a:p>
        </p:txBody>
      </p:sp>
      <p:sp>
        <p:nvSpPr>
          <p:cNvPr id="3" name="矩形 2"/>
          <p:cNvSpPr/>
          <p:nvPr/>
        </p:nvSpPr>
        <p:spPr>
          <a:xfrm>
            <a:off x="5619874" y="284166"/>
            <a:ext cx="6072496" cy="733534"/>
          </a:xfrm>
          <a:prstGeom prst="rect">
            <a:avLst/>
          </a:prstGeom>
        </p:spPr>
        <p:txBody>
          <a:bodyPr wrap="none">
            <a:spAutoFit/>
          </a:bodyPr>
          <a:lstStyle/>
          <a:p>
            <a:pPr>
              <a:lnSpc>
                <a:spcPts val="5000"/>
              </a:lnSpc>
              <a:buFont typeface="Wingdings" charset="2"/>
              <a:buChar char="Ø"/>
            </a:pPr>
            <a:r>
              <a:rPr lang="zh-CN" altLang="en-US" sz="3200" b="1" dirty="0">
                <a:solidFill>
                  <a:srgbClr val="0432FF"/>
                </a:solidFill>
                <a:latin typeface="KaiTi" charset="-122"/>
                <a:ea typeface="KaiTi" charset="-122"/>
                <a:cs typeface="KaiTi" charset="-122"/>
              </a:rPr>
              <a:t>法规中的一些禁止性</a:t>
            </a:r>
            <a:r>
              <a:rPr lang="zh-CN" altLang="en-US" sz="3200" b="1" dirty="0" smtClean="0">
                <a:solidFill>
                  <a:srgbClr val="0432FF"/>
                </a:solidFill>
                <a:latin typeface="KaiTi" charset="-122"/>
                <a:ea typeface="KaiTi" charset="-122"/>
                <a:cs typeface="KaiTi" charset="-122"/>
              </a:rPr>
              <a:t>条款（</a:t>
            </a:r>
            <a:r>
              <a:rPr lang="en-US" altLang="zh-CN" sz="3200" b="1" dirty="0" smtClean="0">
                <a:solidFill>
                  <a:srgbClr val="0432FF"/>
                </a:solidFill>
                <a:latin typeface="KaiTi" charset="-122"/>
                <a:ea typeface="KaiTi" charset="-122"/>
                <a:cs typeface="KaiTi" charset="-122"/>
              </a:rPr>
              <a:t>2</a:t>
            </a:r>
            <a:r>
              <a:rPr lang="zh-CN" altLang="en-US" sz="3200" b="1" dirty="0" smtClean="0">
                <a:solidFill>
                  <a:srgbClr val="0432FF"/>
                </a:solidFill>
                <a:latin typeface="KaiTi" charset="-122"/>
                <a:ea typeface="KaiTi" charset="-122"/>
                <a:cs typeface="KaiTi" charset="-122"/>
              </a:rPr>
              <a:t>）</a:t>
            </a:r>
            <a:endParaRPr lang="zh-CN" altLang="en-US" sz="3200" b="1" dirty="0">
              <a:solidFill>
                <a:srgbClr val="0432FF"/>
              </a:solidFill>
              <a:latin typeface="KaiTi" charset="-122"/>
              <a:ea typeface="KaiTi" charset="-122"/>
              <a:cs typeface="KaiTi" charset="-122"/>
            </a:endParaRPr>
          </a:p>
        </p:txBody>
      </p:sp>
    </p:spTree>
    <p:extLst>
      <p:ext uri="{BB962C8B-B14F-4D97-AF65-F5344CB8AC3E}">
        <p14:creationId xmlns:p14="http://schemas.microsoft.com/office/powerpoint/2010/main" xmlns="" val="22275691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4" name="Rectangle 3"/>
          <p:cNvSpPr>
            <a:spLocks noGrp="1" noChangeArrowheads="1"/>
          </p:cNvSpPr>
          <p:nvPr>
            <p:ph idx="4294967295"/>
          </p:nvPr>
        </p:nvSpPr>
        <p:spPr>
          <a:xfrm>
            <a:off x="1540476" y="2535470"/>
            <a:ext cx="9777380" cy="3667125"/>
          </a:xfrm>
          <a:prstGeom prst="rect">
            <a:avLst/>
          </a:prstGeom>
        </p:spPr>
        <p:txBody>
          <a:bodyPr/>
          <a:lstStyle/>
          <a:p>
            <a:pPr marL="0" indent="0" eaLnBrk="1" hangingPunct="1">
              <a:lnSpc>
                <a:spcPts val="5000"/>
              </a:lnSpc>
              <a:buNone/>
            </a:pPr>
            <a:r>
              <a:rPr lang="zh-CN" altLang="en-US" sz="3600" smtClean="0">
                <a:solidFill>
                  <a:srgbClr val="003300"/>
                </a:solidFill>
                <a:latin typeface="KaiTi" charset="-122"/>
                <a:ea typeface="KaiTi" charset="-122"/>
                <a:cs typeface="KaiTi" charset="-122"/>
              </a:rPr>
              <a:t>四、案例</a:t>
            </a:r>
            <a:r>
              <a:rPr lang="zh-CN" altLang="en-US" sz="3600" dirty="0" smtClean="0">
                <a:solidFill>
                  <a:srgbClr val="003300"/>
                </a:solidFill>
                <a:latin typeface="KaiTi" charset="-122"/>
                <a:ea typeface="KaiTi" charset="-122"/>
                <a:cs typeface="KaiTi" charset="-122"/>
              </a:rPr>
              <a:t>及常见问题分享</a:t>
            </a:r>
            <a:endParaRPr lang="en-US" altLang="zh-CN" sz="3600" dirty="0" smtClean="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23968730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TextBox 4"/>
          <p:cNvSpPr txBox="1"/>
          <p:nvPr/>
        </p:nvSpPr>
        <p:spPr bwMode="gray">
          <a:xfrm>
            <a:off x="747427" y="1081696"/>
            <a:ext cx="11447584" cy="5909310"/>
          </a:xfrm>
          <a:prstGeom prst="rect">
            <a:avLst/>
          </a:prstGeom>
          <a:noFill/>
          <a:ln w="9525" algn="ctr">
            <a:noFill/>
            <a:miter lim="800000"/>
            <a:headEnd/>
            <a:tailEnd/>
          </a:ln>
          <a:effectLst/>
        </p:spPr>
        <p:txBody>
          <a:bodyPr wrap="square" rtlCol="0">
            <a:spAutoFit/>
          </a:bodyPr>
          <a:lstStyle/>
          <a:p>
            <a:pPr>
              <a:lnSpc>
                <a:spcPct val="150000"/>
              </a:lnSpc>
            </a:pPr>
            <a:r>
              <a:rPr lang="zh-CN" altLang="en-US" dirty="0" smtClean="0"/>
              <a:t>判断</a:t>
            </a:r>
            <a:r>
              <a:rPr lang="zh-CN" altLang="en-US" dirty="0"/>
              <a:t>是否属于学校统一</a:t>
            </a:r>
            <a:r>
              <a:rPr lang="zh-CN" altLang="en-US" dirty="0" smtClean="0"/>
              <a:t>采购</a:t>
            </a:r>
            <a:endParaRPr lang="en-US" altLang="zh-CN" dirty="0"/>
          </a:p>
          <a:p>
            <a:pPr>
              <a:lnSpc>
                <a:spcPct val="150000"/>
              </a:lnSpc>
            </a:pPr>
            <a:r>
              <a:rPr lang="zh-CN" altLang="en-US" dirty="0"/>
              <a:t>看</a:t>
            </a:r>
            <a:r>
              <a:rPr lang="zh-CN" altLang="en-US" dirty="0" smtClean="0"/>
              <a:t>金额，看</a:t>
            </a:r>
            <a:r>
              <a:rPr lang="zh-CN" altLang="en-US" dirty="0"/>
              <a:t>集采</a:t>
            </a:r>
            <a:r>
              <a:rPr lang="zh-CN" altLang="en-US" dirty="0" smtClean="0"/>
              <a:t>目录</a:t>
            </a:r>
            <a:endParaRPr lang="en-US" altLang="zh-CN" dirty="0" smtClean="0"/>
          </a:p>
          <a:p>
            <a:pPr>
              <a:lnSpc>
                <a:spcPct val="150000"/>
              </a:lnSpc>
            </a:pPr>
            <a:r>
              <a:rPr lang="zh-CN" altLang="en-US" dirty="0" smtClean="0"/>
              <a:t>学校限额</a:t>
            </a:r>
            <a:r>
              <a:rPr lang="en-US" altLang="zh-CN" dirty="0" smtClean="0">
                <a:solidFill>
                  <a:srgbClr val="FF0000"/>
                </a:solidFill>
              </a:rPr>
              <a:t>20</a:t>
            </a:r>
            <a:r>
              <a:rPr lang="zh-CN" altLang="en-US" dirty="0" smtClean="0"/>
              <a:t>万以上及政府集中采购目录范围内的项目实行统一采购</a:t>
            </a:r>
            <a:endParaRPr lang="en-US" altLang="zh-CN" dirty="0" smtClean="0"/>
          </a:p>
          <a:p>
            <a:pPr>
              <a:lnSpc>
                <a:spcPct val="150000"/>
              </a:lnSpc>
            </a:pPr>
            <a:r>
              <a:rPr lang="zh-CN" altLang="en-US" b="1" dirty="0" smtClean="0">
                <a:solidFill>
                  <a:srgbClr val="FF0000"/>
                </a:solidFill>
              </a:rPr>
              <a:t>同</a:t>
            </a:r>
            <a:r>
              <a:rPr lang="zh-CN" altLang="en-US" b="1" dirty="0">
                <a:solidFill>
                  <a:srgbClr val="FF0000"/>
                </a:solidFill>
              </a:rPr>
              <a:t>一年度同一校内预算项目</a:t>
            </a:r>
            <a:r>
              <a:rPr lang="zh-CN" altLang="en-US" dirty="0">
                <a:solidFill>
                  <a:srgbClr val="FF0000"/>
                </a:solidFill>
              </a:rPr>
              <a:t>买</a:t>
            </a:r>
            <a:r>
              <a:rPr lang="zh-CN" altLang="en-US" b="1" dirty="0">
                <a:solidFill>
                  <a:srgbClr val="FF0000"/>
                </a:solidFill>
              </a:rPr>
              <a:t>同一品目（类型</a:t>
            </a:r>
            <a:r>
              <a:rPr lang="zh-CN" altLang="en-US" b="1" dirty="0" smtClean="0">
                <a:solidFill>
                  <a:srgbClr val="FF0000"/>
                </a:solidFill>
              </a:rPr>
              <a:t>）</a:t>
            </a:r>
            <a:r>
              <a:rPr lang="zh-CN" altLang="en-US" dirty="0" smtClean="0"/>
              <a:t>是否</a:t>
            </a:r>
            <a:r>
              <a:rPr lang="zh-CN" altLang="en-US" dirty="0"/>
              <a:t>超过</a:t>
            </a:r>
            <a:r>
              <a:rPr lang="zh-CN" altLang="en-US" dirty="0" smtClean="0"/>
              <a:t>限额</a:t>
            </a:r>
            <a:endParaRPr lang="en-US" altLang="zh-CN" dirty="0" smtClean="0"/>
          </a:p>
          <a:p>
            <a:pPr>
              <a:lnSpc>
                <a:spcPct val="150000"/>
              </a:lnSpc>
            </a:pPr>
            <a:endParaRPr lang="en-US" altLang="zh-CN" dirty="0" smtClean="0"/>
          </a:p>
          <a:p>
            <a:pPr>
              <a:lnSpc>
                <a:spcPct val="150000"/>
              </a:lnSpc>
            </a:pPr>
            <a:r>
              <a:rPr lang="zh-CN" altLang="en-US" dirty="0" smtClean="0"/>
              <a:t>判断</a:t>
            </a:r>
            <a:r>
              <a:rPr lang="zh-CN" altLang="en-US" dirty="0"/>
              <a:t>属于何种</a:t>
            </a:r>
            <a:r>
              <a:rPr lang="zh-CN" altLang="en-US" dirty="0" smtClean="0"/>
              <a:t>属性</a:t>
            </a:r>
            <a:endParaRPr lang="en-US" altLang="zh-CN" dirty="0" smtClean="0"/>
          </a:p>
          <a:p>
            <a:pPr>
              <a:lnSpc>
                <a:spcPct val="150000"/>
              </a:lnSpc>
            </a:pPr>
            <a:r>
              <a:rPr lang="zh-CN" altLang="en-US" dirty="0" smtClean="0"/>
              <a:t>电脑、</a:t>
            </a:r>
            <a:r>
              <a:rPr lang="zh-CN" altLang="en-US" dirty="0"/>
              <a:t>家具、</a:t>
            </a:r>
            <a:r>
              <a:rPr lang="zh-CN" altLang="en-US" dirty="0" smtClean="0"/>
              <a:t>显微镜、实验材料、成品软件等</a:t>
            </a:r>
            <a:r>
              <a:rPr lang="en-US" altLang="zh-CN" dirty="0" smtClean="0"/>
              <a:t>————</a:t>
            </a:r>
            <a:r>
              <a:rPr lang="zh-CN" altLang="en-US" dirty="0" smtClean="0"/>
              <a:t>货物</a:t>
            </a:r>
            <a:r>
              <a:rPr lang="zh-CN" altLang="en-US" dirty="0"/>
              <a:t>（设备处</a:t>
            </a:r>
            <a:r>
              <a:rPr lang="zh-CN" altLang="en-US" dirty="0" smtClean="0"/>
              <a:t>）</a:t>
            </a:r>
            <a:endParaRPr lang="en-US" altLang="zh-CN" dirty="0" smtClean="0"/>
          </a:p>
          <a:p>
            <a:pPr>
              <a:lnSpc>
                <a:spcPct val="150000"/>
              </a:lnSpc>
            </a:pPr>
            <a:r>
              <a:rPr lang="zh-CN" altLang="en-US" dirty="0" smtClean="0"/>
              <a:t>装修、绿化等</a:t>
            </a:r>
            <a:r>
              <a:rPr lang="en-US" altLang="zh-CN" dirty="0" smtClean="0"/>
              <a:t>————</a:t>
            </a:r>
            <a:r>
              <a:rPr lang="zh-CN" altLang="en-US" dirty="0" smtClean="0"/>
              <a:t>工程</a:t>
            </a:r>
            <a:r>
              <a:rPr lang="zh-CN" altLang="en-US" dirty="0"/>
              <a:t>（总务处</a:t>
            </a:r>
            <a:r>
              <a:rPr lang="zh-CN" altLang="en-US" dirty="0" smtClean="0"/>
              <a:t>）</a:t>
            </a:r>
            <a:endParaRPr lang="en-US" altLang="zh-CN" dirty="0" smtClean="0"/>
          </a:p>
          <a:p>
            <a:pPr>
              <a:lnSpc>
                <a:spcPct val="150000"/>
              </a:lnSpc>
            </a:pPr>
            <a:r>
              <a:rPr lang="zh-CN" altLang="en-US" dirty="0" smtClean="0"/>
              <a:t>科研</a:t>
            </a:r>
            <a:r>
              <a:rPr lang="zh-CN" altLang="en-US" dirty="0"/>
              <a:t>测序</a:t>
            </a:r>
            <a:r>
              <a:rPr lang="zh-CN" altLang="en-US" dirty="0" smtClean="0"/>
              <a:t>、委托加工、出版</a:t>
            </a:r>
            <a:r>
              <a:rPr lang="zh-CN" altLang="en-US" dirty="0"/>
              <a:t>、物业、数据库、会议安排、</a:t>
            </a:r>
            <a:r>
              <a:rPr lang="zh-CN" altLang="en-US" dirty="0" smtClean="0"/>
              <a:t>软件开发</a:t>
            </a:r>
            <a:r>
              <a:rPr lang="en-US" altLang="zh-CN" dirty="0" smtClean="0"/>
              <a:t>————</a:t>
            </a:r>
            <a:r>
              <a:rPr lang="zh-CN" altLang="en-US" dirty="0" smtClean="0"/>
              <a:t>服务（科研院</a:t>
            </a:r>
            <a:r>
              <a:rPr lang="zh-CN" altLang="en-US" dirty="0"/>
              <a:t>、总务处、图书馆、信息办等参考合同管理业务归口范围确定</a:t>
            </a:r>
            <a:r>
              <a:rPr lang="zh-CN" altLang="en-US" dirty="0" smtClean="0"/>
              <a:t>）</a:t>
            </a:r>
            <a:endParaRPr lang="en-US" altLang="zh-CN" dirty="0" smtClean="0"/>
          </a:p>
          <a:p>
            <a:pPr>
              <a:lnSpc>
                <a:spcPct val="150000"/>
              </a:lnSpc>
            </a:pPr>
            <a:endParaRPr lang="en-US" altLang="zh-CN" dirty="0"/>
          </a:p>
          <a:p>
            <a:pPr>
              <a:lnSpc>
                <a:spcPct val="150000"/>
              </a:lnSpc>
            </a:pPr>
            <a:r>
              <a:rPr lang="zh-CN" altLang="en-US" dirty="0" smtClean="0"/>
              <a:t>预留足够时间，提前安排</a:t>
            </a:r>
            <a:endParaRPr lang="en-US" altLang="zh-CN" dirty="0" smtClean="0"/>
          </a:p>
          <a:p>
            <a:pPr>
              <a:lnSpc>
                <a:spcPct val="150000"/>
              </a:lnSpc>
            </a:pPr>
            <a:r>
              <a:rPr lang="zh-CN" altLang="zh-CN" dirty="0"/>
              <a:t>法律法规及学校相关制度对招标采购流程时间有硬性</a:t>
            </a:r>
            <a:r>
              <a:rPr lang="zh-CN" altLang="zh-CN" dirty="0" smtClean="0"/>
              <a:t>要求</a:t>
            </a:r>
            <a:r>
              <a:rPr lang="en-US" altLang="zh-CN" dirty="0" smtClean="0"/>
              <a:t>,</a:t>
            </a:r>
            <a:r>
              <a:rPr lang="zh-CN" altLang="zh-CN" dirty="0" smtClean="0"/>
              <a:t>加上</a:t>
            </a:r>
            <a:r>
              <a:rPr lang="zh-CN" altLang="en-US" dirty="0"/>
              <a:t>采购</a:t>
            </a:r>
            <a:r>
              <a:rPr lang="zh-CN" altLang="zh-CN" dirty="0" smtClean="0"/>
              <a:t>环节</a:t>
            </a:r>
            <a:r>
              <a:rPr lang="zh-CN" altLang="zh-CN" dirty="0"/>
              <a:t>中可能遇到的招标失败、质疑投诉或项目扎堆的情况，用户应该预留足够的时间启动采购</a:t>
            </a:r>
            <a:endParaRPr lang="en-US" altLang="zh-CN" dirty="0"/>
          </a:p>
        </p:txBody>
      </p:sp>
    </p:spTree>
    <p:extLst>
      <p:ext uri="{BB962C8B-B14F-4D97-AF65-F5344CB8AC3E}">
        <p14:creationId xmlns:p14="http://schemas.microsoft.com/office/powerpoint/2010/main" xmlns="" val="13207737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TextBox 4"/>
          <p:cNvSpPr txBox="1"/>
          <p:nvPr/>
        </p:nvSpPr>
        <p:spPr bwMode="gray">
          <a:xfrm>
            <a:off x="744416" y="1954908"/>
            <a:ext cx="10475519" cy="4108817"/>
          </a:xfrm>
          <a:prstGeom prst="rect">
            <a:avLst/>
          </a:prstGeom>
          <a:noFill/>
          <a:ln w="9525" algn="ctr">
            <a:noFill/>
            <a:miter lim="800000"/>
            <a:headEnd/>
            <a:tailEnd/>
          </a:ln>
          <a:effectLst/>
        </p:spPr>
        <p:txBody>
          <a:bodyPr wrap="square" rtlCol="0">
            <a:spAutoFit/>
          </a:bodyPr>
          <a:lstStyle/>
          <a:p>
            <a:pPr>
              <a:lnSpc>
                <a:spcPct val="150000"/>
              </a:lnSpc>
            </a:pPr>
            <a:r>
              <a:rPr lang="zh-CN" altLang="en-US" dirty="0"/>
              <a:t>某学院采购一批电脑</a:t>
            </a:r>
            <a:endParaRPr lang="en-US" altLang="zh-CN" dirty="0"/>
          </a:p>
          <a:p>
            <a:pPr>
              <a:lnSpc>
                <a:spcPct val="150000"/>
              </a:lnSpc>
            </a:pPr>
            <a:r>
              <a:rPr lang="zh-CN" altLang="en-US" dirty="0"/>
              <a:t>学院办公室购置，用于行政办公，预算价格</a:t>
            </a:r>
            <a:r>
              <a:rPr lang="en-US" altLang="zh-CN" dirty="0"/>
              <a:t>5</a:t>
            </a:r>
            <a:r>
              <a:rPr lang="zh-CN" altLang="en-US" dirty="0"/>
              <a:t>万元，使用行政办公经费→集中采购（报设备处后由招标中心委托国采中心）</a:t>
            </a:r>
            <a:endParaRPr lang="en-US" altLang="zh-CN" dirty="0"/>
          </a:p>
          <a:p>
            <a:pPr>
              <a:lnSpc>
                <a:spcPct val="150000"/>
              </a:lnSpc>
            </a:pPr>
            <a:r>
              <a:rPr lang="zh-CN" altLang="en-US" dirty="0"/>
              <a:t>用于教学科研，预算价格</a:t>
            </a:r>
            <a:r>
              <a:rPr lang="en-US" altLang="zh-CN" dirty="0"/>
              <a:t>5</a:t>
            </a:r>
            <a:r>
              <a:rPr lang="zh-CN" altLang="en-US" dirty="0"/>
              <a:t>万元→网上竞价（设备处）</a:t>
            </a:r>
            <a:endParaRPr lang="en-US" altLang="zh-CN" dirty="0"/>
          </a:p>
          <a:p>
            <a:pPr>
              <a:lnSpc>
                <a:spcPct val="150000"/>
              </a:lnSpc>
            </a:pPr>
            <a:r>
              <a:rPr lang="zh-CN" altLang="en-US" dirty="0"/>
              <a:t>用于教学科研，预算价格</a:t>
            </a:r>
            <a:r>
              <a:rPr lang="en-US" altLang="zh-CN" dirty="0"/>
              <a:t>50</a:t>
            </a:r>
            <a:r>
              <a:rPr lang="zh-CN" altLang="en-US" dirty="0"/>
              <a:t>万元→招标采购（经设备处论证后移交招标中心采用快速采购方式）</a:t>
            </a:r>
            <a:endParaRPr lang="en-US" altLang="zh-CN" dirty="0"/>
          </a:p>
          <a:p>
            <a:pPr>
              <a:lnSpc>
                <a:spcPct val="150000"/>
              </a:lnSpc>
            </a:pPr>
            <a:r>
              <a:rPr lang="zh-CN" altLang="en-US" dirty="0"/>
              <a:t>某学院采购一批显微镜</a:t>
            </a:r>
            <a:endParaRPr lang="en-US" altLang="zh-CN" dirty="0"/>
          </a:p>
          <a:p>
            <a:pPr>
              <a:lnSpc>
                <a:spcPct val="150000"/>
              </a:lnSpc>
            </a:pPr>
            <a:r>
              <a:rPr lang="zh-CN" altLang="en-US" dirty="0"/>
              <a:t>用于教学科研，预算价格</a:t>
            </a:r>
            <a:r>
              <a:rPr lang="en-US" altLang="zh-CN" dirty="0"/>
              <a:t>150</a:t>
            </a:r>
            <a:r>
              <a:rPr lang="zh-CN" altLang="en-US" dirty="0"/>
              <a:t>万元→招标采购（经设备处论证后移交招标中心采用公开招标或竞争性磋商政府采购方式，须做了进口论证进口产品方可投标，但不能排斥国产产品投标；没做进口论证，进口产品不可投标）</a:t>
            </a:r>
            <a:endParaRPr lang="en-US" altLang="zh-CN" dirty="0"/>
          </a:p>
          <a:p>
            <a:pPr>
              <a:buSzPct val="80000"/>
            </a:pPr>
            <a:endParaRPr lang="en-US" altLang="zh-CN" dirty="0"/>
          </a:p>
        </p:txBody>
      </p:sp>
      <p:sp>
        <p:nvSpPr>
          <p:cNvPr id="3" name="文本框 2"/>
          <p:cNvSpPr txBox="1"/>
          <p:nvPr/>
        </p:nvSpPr>
        <p:spPr>
          <a:xfrm>
            <a:off x="6244281" y="358117"/>
            <a:ext cx="2463114" cy="584775"/>
          </a:xfrm>
          <a:prstGeom prst="rect">
            <a:avLst/>
          </a:prstGeom>
          <a:noFill/>
        </p:spPr>
        <p:txBody>
          <a:bodyPr wrap="square" rtlCol="0">
            <a:spAutoFit/>
          </a:bodyPr>
          <a:lstStyle/>
          <a:p>
            <a:r>
              <a:rPr lang="zh-CN" altLang="en-US" sz="3200" dirty="0" smtClean="0"/>
              <a:t>货物类案例</a:t>
            </a:r>
            <a:endParaRPr lang="zh-CN" altLang="en-US" sz="3200" dirty="0"/>
          </a:p>
        </p:txBody>
      </p:sp>
    </p:spTree>
    <p:extLst>
      <p:ext uri="{BB962C8B-B14F-4D97-AF65-F5344CB8AC3E}">
        <p14:creationId xmlns:p14="http://schemas.microsoft.com/office/powerpoint/2010/main" xmlns="" val="17874227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TextBox 4"/>
          <p:cNvSpPr txBox="1"/>
          <p:nvPr/>
        </p:nvSpPr>
        <p:spPr bwMode="gray">
          <a:xfrm>
            <a:off x="849957" y="1510065"/>
            <a:ext cx="10475519" cy="4524315"/>
          </a:xfrm>
          <a:prstGeom prst="rect">
            <a:avLst/>
          </a:prstGeom>
          <a:noFill/>
          <a:ln w="9525" algn="ctr">
            <a:noFill/>
            <a:miter lim="800000"/>
            <a:headEnd/>
            <a:tailEnd/>
          </a:ln>
          <a:effectLst/>
        </p:spPr>
        <p:txBody>
          <a:bodyPr wrap="square" rtlCol="0">
            <a:spAutoFit/>
          </a:bodyPr>
          <a:lstStyle/>
          <a:p>
            <a:r>
              <a:rPr lang="zh-CN" altLang="en-US" dirty="0"/>
              <a:t>某</a:t>
            </a:r>
            <a:r>
              <a:rPr lang="zh-CN" altLang="en-US" dirty="0" smtClean="0"/>
              <a:t>学院开展夏令营活动，委托旅行社提供服务</a:t>
            </a:r>
            <a:endParaRPr lang="en-US" altLang="zh-CN" dirty="0" smtClean="0"/>
          </a:p>
          <a:p>
            <a:r>
              <a:rPr lang="zh-CN" altLang="en-US" dirty="0"/>
              <a:t>金额超过</a:t>
            </a:r>
            <a:r>
              <a:rPr lang="en-US" altLang="zh-CN" dirty="0"/>
              <a:t>20</a:t>
            </a:r>
            <a:r>
              <a:rPr lang="zh-CN" altLang="en-US" dirty="0"/>
              <a:t>万→招标采购（</a:t>
            </a:r>
            <a:r>
              <a:rPr lang="zh-CN" altLang="en-US" dirty="0" smtClean="0"/>
              <a:t>经相关职能管理部门审批后移交招标</a:t>
            </a:r>
            <a:r>
              <a:rPr lang="zh-CN" altLang="en-US" dirty="0"/>
              <a:t>中心采用相应采购方式</a:t>
            </a:r>
            <a:r>
              <a:rPr lang="zh-CN" altLang="en-US" dirty="0" smtClean="0"/>
              <a:t>）</a:t>
            </a:r>
            <a:endParaRPr lang="en-US" altLang="zh-CN" dirty="0" smtClean="0"/>
          </a:p>
          <a:p>
            <a:endParaRPr lang="en-US" altLang="zh-CN" dirty="0"/>
          </a:p>
          <a:p>
            <a:r>
              <a:rPr lang="zh-CN" altLang="en-US" b="1" dirty="0" smtClean="0"/>
              <a:t>负面行为</a:t>
            </a:r>
            <a:r>
              <a:rPr lang="zh-CN" altLang="en-US" dirty="0" smtClean="0"/>
              <a:t>：未经学校统一采购，直接由某旅行社提供服务。</a:t>
            </a:r>
            <a:endParaRPr lang="en-US" altLang="zh-CN" dirty="0" smtClean="0"/>
          </a:p>
          <a:p>
            <a:r>
              <a:rPr lang="en-US" altLang="zh-CN" dirty="0"/>
              <a:t> </a:t>
            </a:r>
            <a:r>
              <a:rPr lang="en-US" altLang="zh-CN" dirty="0" smtClean="0"/>
              <a:t>             </a:t>
            </a:r>
            <a:r>
              <a:rPr lang="zh-CN" altLang="en-US" dirty="0" smtClean="0"/>
              <a:t>违反学校规定；若达到政府采购限额（</a:t>
            </a:r>
            <a:r>
              <a:rPr lang="en-US" altLang="zh-CN" dirty="0" smtClean="0"/>
              <a:t>100</a:t>
            </a:r>
            <a:r>
              <a:rPr lang="zh-CN" altLang="en-US" dirty="0" smtClean="0"/>
              <a:t>万），属违法行为。</a:t>
            </a:r>
            <a:endParaRPr lang="en-US" altLang="zh-CN" dirty="0" smtClean="0"/>
          </a:p>
          <a:p>
            <a:endParaRPr lang="en-US" altLang="zh-CN" dirty="0"/>
          </a:p>
          <a:p>
            <a:r>
              <a:rPr lang="zh-CN" altLang="en-US" dirty="0" smtClean="0"/>
              <a:t>类似包括：由会务公司提供会务服务、提供培训等外包服务</a:t>
            </a:r>
            <a:endParaRPr lang="en-US" altLang="zh-CN" dirty="0" smtClean="0"/>
          </a:p>
          <a:p>
            <a:endParaRPr lang="en-US" altLang="zh-CN" dirty="0"/>
          </a:p>
          <a:p>
            <a:r>
              <a:rPr lang="zh-CN" altLang="en-US" dirty="0" smtClean="0"/>
              <a:t>某学院购买数据库一定期限内访问权</a:t>
            </a:r>
            <a:endParaRPr lang="en-US" altLang="zh-CN" dirty="0" smtClean="0"/>
          </a:p>
          <a:p>
            <a:r>
              <a:rPr lang="zh-CN" altLang="en-US" dirty="0" smtClean="0"/>
              <a:t>金额</a:t>
            </a:r>
            <a:r>
              <a:rPr lang="zh-CN" altLang="en-US" dirty="0"/>
              <a:t>超过</a:t>
            </a:r>
            <a:r>
              <a:rPr lang="en-US" altLang="zh-CN" dirty="0"/>
              <a:t>20</a:t>
            </a:r>
            <a:r>
              <a:rPr lang="zh-CN" altLang="en-US" dirty="0"/>
              <a:t>万→招标采购（</a:t>
            </a:r>
            <a:r>
              <a:rPr lang="zh-CN" altLang="en-US" dirty="0" smtClean="0"/>
              <a:t>经图书馆审批</a:t>
            </a:r>
            <a:r>
              <a:rPr lang="zh-CN" altLang="en-US" dirty="0"/>
              <a:t>后移交招标中心采用相应采购方式）</a:t>
            </a:r>
            <a:endParaRPr lang="en-US" altLang="zh-CN" dirty="0"/>
          </a:p>
          <a:p>
            <a:endParaRPr lang="en-US" altLang="zh-CN" dirty="0"/>
          </a:p>
          <a:p>
            <a:r>
              <a:rPr lang="zh-CN" altLang="en-US" b="1" dirty="0"/>
              <a:t>负面行为</a:t>
            </a:r>
            <a:r>
              <a:rPr lang="zh-CN" altLang="en-US" dirty="0" smtClean="0"/>
              <a:t>：未及时启动采购，造成合同生效时间与采购结果相违背。</a:t>
            </a:r>
            <a:endParaRPr lang="en-US" altLang="zh-CN" dirty="0" smtClean="0"/>
          </a:p>
          <a:p>
            <a:r>
              <a:rPr lang="en-US" altLang="zh-CN" dirty="0"/>
              <a:t> </a:t>
            </a:r>
            <a:r>
              <a:rPr lang="en-US" altLang="zh-CN" dirty="0" smtClean="0"/>
              <a:t>           </a:t>
            </a:r>
            <a:r>
              <a:rPr lang="zh-CN" altLang="en-US" dirty="0" smtClean="0"/>
              <a:t>（比如</a:t>
            </a:r>
            <a:r>
              <a:rPr lang="en-US" altLang="zh-CN" dirty="0" smtClean="0"/>
              <a:t>5</a:t>
            </a:r>
            <a:r>
              <a:rPr lang="zh-CN" altLang="en-US" dirty="0" smtClean="0"/>
              <a:t>月份才招完标签订合同，约定</a:t>
            </a:r>
            <a:r>
              <a:rPr lang="en-US" altLang="zh-CN" dirty="0" smtClean="0"/>
              <a:t>1</a:t>
            </a:r>
            <a:r>
              <a:rPr lang="zh-CN" altLang="en-US" dirty="0" smtClean="0"/>
              <a:t>月份开始提供服务 ）</a:t>
            </a:r>
            <a:endParaRPr lang="en-US" altLang="zh-CN" dirty="0"/>
          </a:p>
          <a:p>
            <a:endParaRPr lang="en-US" altLang="zh-CN" dirty="0"/>
          </a:p>
          <a:p>
            <a:r>
              <a:rPr lang="zh-CN" altLang="en-US" dirty="0"/>
              <a:t>类似包括</a:t>
            </a:r>
            <a:r>
              <a:rPr lang="zh-CN" altLang="en-US" dirty="0" smtClean="0"/>
              <a:t>：物业服务、网络带宽服务等时效性有关的服务</a:t>
            </a:r>
            <a:endParaRPr lang="en-US" altLang="zh-CN" dirty="0"/>
          </a:p>
          <a:p>
            <a:endParaRPr lang="en-US" altLang="zh-CN" dirty="0" smtClean="0"/>
          </a:p>
        </p:txBody>
      </p:sp>
      <p:sp>
        <p:nvSpPr>
          <p:cNvPr id="3" name="文本框 2"/>
          <p:cNvSpPr txBox="1"/>
          <p:nvPr/>
        </p:nvSpPr>
        <p:spPr>
          <a:xfrm>
            <a:off x="6244281" y="358117"/>
            <a:ext cx="2347784" cy="584775"/>
          </a:xfrm>
          <a:prstGeom prst="rect">
            <a:avLst/>
          </a:prstGeom>
          <a:noFill/>
        </p:spPr>
        <p:txBody>
          <a:bodyPr wrap="square" rtlCol="0">
            <a:spAutoFit/>
          </a:bodyPr>
          <a:lstStyle/>
          <a:p>
            <a:r>
              <a:rPr lang="zh-CN" altLang="en-US" sz="3200" dirty="0" smtClean="0"/>
              <a:t>服务类案例</a:t>
            </a:r>
            <a:endParaRPr lang="zh-CN" altLang="en-US" sz="3200" dirty="0"/>
          </a:p>
        </p:txBody>
      </p:sp>
    </p:spTree>
    <p:extLst>
      <p:ext uri="{BB962C8B-B14F-4D97-AF65-F5344CB8AC3E}">
        <p14:creationId xmlns:p14="http://schemas.microsoft.com/office/powerpoint/2010/main" xmlns="" val="59630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5" name="TextBox 4"/>
          <p:cNvSpPr txBox="1"/>
          <p:nvPr/>
        </p:nvSpPr>
        <p:spPr bwMode="gray">
          <a:xfrm>
            <a:off x="849957" y="1510065"/>
            <a:ext cx="10475519" cy="4662815"/>
          </a:xfrm>
          <a:prstGeom prst="rect">
            <a:avLst/>
          </a:prstGeom>
          <a:noFill/>
          <a:ln w="9525" algn="ctr">
            <a:noFill/>
            <a:miter lim="800000"/>
            <a:headEnd/>
            <a:tailEnd/>
          </a:ln>
          <a:effectLst/>
        </p:spPr>
        <p:txBody>
          <a:bodyPr wrap="square" rtlCol="0">
            <a:spAutoFit/>
          </a:bodyPr>
          <a:lstStyle/>
          <a:p>
            <a:pPr>
              <a:lnSpc>
                <a:spcPct val="150000"/>
              </a:lnSpc>
            </a:pPr>
            <a:r>
              <a:rPr lang="zh-CN" altLang="en-US" dirty="0"/>
              <a:t>某学院科院团队委托公司做基因检测</a:t>
            </a:r>
            <a:endParaRPr lang="en-US" altLang="zh-CN" dirty="0"/>
          </a:p>
          <a:p>
            <a:pPr>
              <a:lnSpc>
                <a:spcPct val="150000"/>
              </a:lnSpc>
            </a:pPr>
            <a:r>
              <a:rPr lang="zh-CN" altLang="en-US" dirty="0"/>
              <a:t>金额超过</a:t>
            </a:r>
            <a:r>
              <a:rPr lang="en-US" altLang="zh-CN" dirty="0"/>
              <a:t>20</a:t>
            </a:r>
            <a:r>
              <a:rPr lang="zh-CN" altLang="en-US" dirty="0"/>
              <a:t>万→招标采购（经科研院审批后移交招标中心采用相应采购方式）</a:t>
            </a:r>
            <a:endParaRPr lang="en-US" altLang="zh-CN" dirty="0"/>
          </a:p>
          <a:p>
            <a:pPr>
              <a:lnSpc>
                <a:spcPct val="150000"/>
              </a:lnSpc>
            </a:pPr>
            <a:r>
              <a:rPr lang="zh-CN" altLang="zh-CN" dirty="0"/>
              <a:t>用户老师应该充分进行市场调研，在满足以下几种情形的情况下，方能采用单一来源采购：①仅有唯一供应商能提供；②发生了不可预见的紧急情况不能从其他供应商采购的（通常指抗震救灾之类的天灾人祸，校内所谓的紧急情况通常在于前期的拖延，基本不属于这种情况）；③必须保证原有采购项目一致性或服务配套的要求，需要继续从原供应商处添购资金总额不超过原合同采购金额的</a:t>
            </a:r>
            <a:r>
              <a:rPr lang="en-US" altLang="zh-CN" dirty="0"/>
              <a:t>10%</a:t>
            </a:r>
            <a:r>
              <a:rPr lang="zh-CN" altLang="zh-CN" dirty="0"/>
              <a:t>的（常用在设备维保、物业服务增加楼栋等情形）。学校统一采购一般会通过公开的方式发布采购公告，经过市场验证确实仅有一家供应商来投报且是完全满足用户需求的，方可采用单一来源采购。如不通过公开方式直接申请单一来源采购，需要提交一套申请材料，报职能部门、招标中心审批通过后，经学校招投标领导小组审批同意方能执行</a:t>
            </a:r>
            <a:r>
              <a:rPr lang="zh-CN" altLang="en-US" dirty="0"/>
              <a:t>。</a:t>
            </a:r>
            <a:endParaRPr lang="en-US" altLang="zh-CN" dirty="0"/>
          </a:p>
          <a:p>
            <a:pPr>
              <a:lnSpc>
                <a:spcPct val="150000"/>
              </a:lnSpc>
            </a:pPr>
            <a:r>
              <a:rPr lang="zh-CN" altLang="en-US" dirty="0" smtClean="0"/>
              <a:t>负面</a:t>
            </a:r>
            <a:r>
              <a:rPr lang="zh-CN" altLang="en-US" dirty="0"/>
              <a:t>行为：一年内分拆多次，每次金额少于</a:t>
            </a:r>
            <a:r>
              <a:rPr lang="en-US" altLang="zh-CN" dirty="0"/>
              <a:t>20</a:t>
            </a:r>
            <a:r>
              <a:rPr lang="zh-CN" altLang="en-US" dirty="0"/>
              <a:t>万。（规避学校统一采购</a:t>
            </a:r>
            <a:r>
              <a:rPr lang="zh-CN" altLang="en-US" dirty="0" smtClean="0"/>
              <a:t>）</a:t>
            </a:r>
            <a:endParaRPr lang="en-US" altLang="zh-CN" dirty="0" smtClean="0"/>
          </a:p>
        </p:txBody>
      </p:sp>
      <p:sp>
        <p:nvSpPr>
          <p:cNvPr id="3" name="文本框 2"/>
          <p:cNvSpPr txBox="1"/>
          <p:nvPr/>
        </p:nvSpPr>
        <p:spPr>
          <a:xfrm>
            <a:off x="6244281" y="358117"/>
            <a:ext cx="2347784" cy="584775"/>
          </a:xfrm>
          <a:prstGeom prst="rect">
            <a:avLst/>
          </a:prstGeom>
          <a:noFill/>
        </p:spPr>
        <p:txBody>
          <a:bodyPr wrap="square" rtlCol="0">
            <a:spAutoFit/>
          </a:bodyPr>
          <a:lstStyle/>
          <a:p>
            <a:r>
              <a:rPr lang="zh-CN" altLang="en-US" sz="3200" dirty="0" smtClean="0"/>
              <a:t>服务类案例</a:t>
            </a:r>
            <a:endParaRPr lang="zh-CN" altLang="en-US" sz="3200" dirty="0"/>
          </a:p>
        </p:txBody>
      </p:sp>
    </p:spTree>
    <p:extLst>
      <p:ext uri="{BB962C8B-B14F-4D97-AF65-F5344CB8AC3E}">
        <p14:creationId xmlns:p14="http://schemas.microsoft.com/office/powerpoint/2010/main" xmlns="" val="22636508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6" name="文本框 5"/>
          <p:cNvSpPr txBox="1"/>
          <p:nvPr/>
        </p:nvSpPr>
        <p:spPr>
          <a:xfrm>
            <a:off x="6120714" y="358117"/>
            <a:ext cx="3130378" cy="584775"/>
          </a:xfrm>
          <a:prstGeom prst="rect">
            <a:avLst/>
          </a:prstGeom>
          <a:noFill/>
        </p:spPr>
        <p:txBody>
          <a:bodyPr wrap="square" rtlCol="0">
            <a:spAutoFit/>
          </a:bodyPr>
          <a:lstStyle/>
          <a:p>
            <a:r>
              <a:rPr lang="zh-CN" altLang="en-US" sz="3200" dirty="0" smtClean="0"/>
              <a:t>常见问题分享</a:t>
            </a:r>
            <a:endParaRPr lang="zh-CN" altLang="en-US" sz="3200" dirty="0"/>
          </a:p>
        </p:txBody>
      </p:sp>
      <p:sp>
        <p:nvSpPr>
          <p:cNvPr id="3" name="文本框 2"/>
          <p:cNvSpPr txBox="1"/>
          <p:nvPr/>
        </p:nvSpPr>
        <p:spPr>
          <a:xfrm>
            <a:off x="1524000" y="1416908"/>
            <a:ext cx="9778314" cy="5078313"/>
          </a:xfrm>
          <a:prstGeom prst="rect">
            <a:avLst/>
          </a:prstGeom>
          <a:noFill/>
        </p:spPr>
        <p:txBody>
          <a:bodyPr wrap="square" rtlCol="0">
            <a:spAutoFit/>
          </a:bodyPr>
          <a:lstStyle/>
          <a:p>
            <a:r>
              <a:rPr lang="zh-CN" altLang="zh-CN" b="1" dirty="0"/>
              <a:t>问题</a:t>
            </a:r>
            <a:r>
              <a:rPr lang="en-US" altLang="zh-CN" b="1" dirty="0"/>
              <a:t>1</a:t>
            </a:r>
            <a:r>
              <a:rPr lang="zh-CN" altLang="zh-CN" b="1" dirty="0"/>
              <a:t>：前期论证的时候为了避免参数有针对性将一些指标模糊化了，后期招标时因指标的区别度不够使用户买不到想买的设备</a:t>
            </a:r>
            <a:r>
              <a:rPr lang="en-US" altLang="zh-CN" b="1" dirty="0"/>
              <a:t>,</a:t>
            </a:r>
            <a:r>
              <a:rPr lang="zh-CN" altLang="zh-CN" b="1" dirty="0"/>
              <a:t>如何解决？</a:t>
            </a:r>
            <a:endParaRPr lang="zh-CN" altLang="zh-CN" dirty="0"/>
          </a:p>
          <a:p>
            <a:r>
              <a:rPr lang="zh-CN" altLang="zh-CN" dirty="0"/>
              <a:t>答：用户应加强市场调研，尽可能以需求为导向而不是特定产品为导向编写技术参数，不应简单的删除或模糊化指标。如科研需要确需保留有针对性的指标，可以在专家论证同意的基础上，采用公开方式采购又没收到供应商质疑的情况，依法转为单一来源采购</a:t>
            </a:r>
            <a:r>
              <a:rPr lang="zh-CN" altLang="zh-CN" dirty="0" smtClean="0"/>
              <a:t>。</a:t>
            </a:r>
            <a:endParaRPr lang="en-US" altLang="zh-CN" dirty="0" smtClean="0"/>
          </a:p>
          <a:p>
            <a:endParaRPr lang="en-US" altLang="zh-CN" dirty="0"/>
          </a:p>
          <a:p>
            <a:r>
              <a:rPr lang="zh-CN" altLang="zh-CN" b="1" dirty="0"/>
              <a:t>问题</a:t>
            </a:r>
            <a:r>
              <a:rPr lang="en-US" altLang="zh-CN" b="1" dirty="0"/>
              <a:t>2</a:t>
            </a:r>
            <a:r>
              <a:rPr lang="zh-CN" altLang="zh-CN" b="1" dirty="0"/>
              <a:t>：希望尽快完成采购，能否要求缩短公告期限</a:t>
            </a:r>
            <a:r>
              <a:rPr lang="zh-CN" altLang="zh-CN" b="1" dirty="0" smtClean="0"/>
              <a:t>？</a:t>
            </a:r>
            <a:endParaRPr lang="en-US" altLang="zh-CN" b="1" dirty="0" smtClean="0"/>
          </a:p>
          <a:p>
            <a:r>
              <a:rPr lang="zh-CN" altLang="zh-CN" dirty="0" smtClean="0"/>
              <a:t>答</a:t>
            </a:r>
            <a:r>
              <a:rPr lang="zh-CN" altLang="zh-CN" dirty="0"/>
              <a:t>：法律法规及学校相关制度对招标采购流程时间有硬性要求，涉及法规和制度，这类时限是无法缩短的，一般政府采购项目完成时间约</a:t>
            </a:r>
            <a:r>
              <a:rPr lang="en-US" altLang="zh-CN" dirty="0"/>
              <a:t>25-30</a:t>
            </a:r>
            <a:r>
              <a:rPr lang="zh-CN" altLang="zh-CN" dirty="0"/>
              <a:t>天，快速采购项目约</a:t>
            </a:r>
            <a:r>
              <a:rPr lang="en-US" altLang="zh-CN" dirty="0"/>
              <a:t>10-15</a:t>
            </a:r>
            <a:r>
              <a:rPr lang="zh-CN" altLang="zh-CN" dirty="0"/>
              <a:t>天，加上环节中可能遇到的招标失败、质疑投诉或项目扎堆的情况，用户应该预留足够的时间启动采购。（招标中心建设的预算计划系统将对系统中已获得立项的项目设置提醒功能，通过不同金额对应采购方式所需的时间倒推最晚启动采购时间，对用户进行邮件、短信、微信等不同途径的提醒</a:t>
            </a:r>
            <a:r>
              <a:rPr lang="zh-CN" altLang="zh-CN" dirty="0" smtClean="0"/>
              <a:t>）</a:t>
            </a:r>
            <a:endParaRPr lang="en-US" altLang="zh-CN" dirty="0" smtClean="0"/>
          </a:p>
          <a:p>
            <a:endParaRPr lang="en-US" altLang="zh-CN" dirty="0"/>
          </a:p>
          <a:p>
            <a:r>
              <a:rPr lang="zh-CN" altLang="en-US" dirty="0" smtClean="0"/>
              <a:t>（详见</a:t>
            </a:r>
            <a:r>
              <a:rPr lang="en-US" altLang="zh-CN" dirty="0" smtClean="0"/>
              <a:t>《</a:t>
            </a:r>
            <a:r>
              <a:rPr lang="zh-CN" altLang="zh-CN" dirty="0" smtClean="0"/>
              <a:t>招标</a:t>
            </a:r>
            <a:r>
              <a:rPr lang="zh-CN" altLang="zh-CN" dirty="0"/>
              <a:t>中心采购工作常见问题反馈及解决</a:t>
            </a:r>
            <a:r>
              <a:rPr lang="zh-CN" altLang="zh-CN" dirty="0" smtClean="0"/>
              <a:t>建议</a:t>
            </a:r>
            <a:r>
              <a:rPr lang="en-US" altLang="zh-CN" dirty="0" smtClean="0"/>
              <a:t>》</a:t>
            </a:r>
            <a:r>
              <a:rPr lang="zh-CN" altLang="en-US" dirty="0" smtClean="0"/>
              <a:t>）</a:t>
            </a:r>
            <a:endParaRPr lang="en-US" altLang="zh-CN" dirty="0" smtClean="0"/>
          </a:p>
          <a:p>
            <a:endParaRPr lang="en-US" altLang="zh-CN" dirty="0"/>
          </a:p>
          <a:p>
            <a:endParaRPr lang="zh-CN" altLang="zh-CN" dirty="0"/>
          </a:p>
          <a:p>
            <a:endParaRPr lang="zh-CN" altLang="zh-CN" dirty="0"/>
          </a:p>
          <a:p>
            <a:endParaRPr lang="zh-CN" altLang="en-US" dirty="0"/>
          </a:p>
        </p:txBody>
      </p:sp>
    </p:spTree>
    <p:extLst>
      <p:ext uri="{BB962C8B-B14F-4D97-AF65-F5344CB8AC3E}">
        <p14:creationId xmlns:p14="http://schemas.microsoft.com/office/powerpoint/2010/main" xmlns="" val="3323125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3" name="Rectangle 2"/>
          <p:cNvSpPr>
            <a:spLocks noGrp="1" noChangeArrowheads="1"/>
          </p:cNvSpPr>
          <p:nvPr>
            <p:ph type="title" idx="4294967295"/>
          </p:nvPr>
        </p:nvSpPr>
        <p:spPr>
          <a:xfrm>
            <a:off x="953311" y="1308418"/>
            <a:ext cx="10364545" cy="705208"/>
          </a:xfrm>
          <a:prstGeom prst="rect">
            <a:avLst/>
          </a:prstGeom>
        </p:spPr>
        <p:txBody>
          <a:bodyPr/>
          <a:lstStyle/>
          <a:p>
            <a:pPr algn="ctr" eaLnBrk="1" hangingPunct="1"/>
            <a:r>
              <a:rPr lang="zh-CN" altLang="en-US" sz="4400" dirty="0" smtClean="0">
                <a:solidFill>
                  <a:srgbClr val="993300"/>
                </a:solidFill>
                <a:latin typeface="KaiTi" charset="-122"/>
                <a:ea typeface="KaiTi" charset="-122"/>
                <a:cs typeface="KaiTi" charset="-122"/>
              </a:rPr>
              <a:t>欢迎大家批评指正！</a:t>
            </a:r>
            <a:endParaRPr lang="zh-CN" altLang="zh-CN" sz="4400" dirty="0">
              <a:solidFill>
                <a:srgbClr val="993300"/>
              </a:solidFill>
              <a:latin typeface="KaiTi" charset="-122"/>
              <a:ea typeface="KaiTi" charset="-122"/>
              <a:cs typeface="KaiTi" charset="-122"/>
            </a:endParaRPr>
          </a:p>
        </p:txBody>
      </p:sp>
      <p:sp>
        <p:nvSpPr>
          <p:cNvPr id="4" name="Rectangle 3"/>
          <p:cNvSpPr>
            <a:spLocks noGrp="1" noChangeArrowheads="1"/>
          </p:cNvSpPr>
          <p:nvPr>
            <p:ph idx="4294967295"/>
          </p:nvPr>
        </p:nvSpPr>
        <p:spPr>
          <a:xfrm>
            <a:off x="953311" y="2377208"/>
            <a:ext cx="10540188" cy="3667125"/>
          </a:xfrm>
          <a:prstGeom prst="rect">
            <a:avLst/>
          </a:prstGeom>
        </p:spPr>
        <p:txBody>
          <a:bodyPr/>
          <a:lstStyle/>
          <a:p>
            <a:pPr eaLnBrk="1" hangingPunct="1">
              <a:lnSpc>
                <a:spcPts val="5000"/>
              </a:lnSpc>
              <a:buFont typeface="Wingdings" charset="2"/>
              <a:buChar char="Ø"/>
            </a:pPr>
            <a:r>
              <a:rPr lang="zh-CN" altLang="en-US" sz="3200" dirty="0" smtClean="0">
                <a:solidFill>
                  <a:srgbClr val="0432FF"/>
                </a:solidFill>
                <a:latin typeface="KaiTi" charset="-122"/>
                <a:ea typeface="KaiTi" charset="-122"/>
                <a:cs typeface="KaiTi" charset="-122"/>
              </a:rPr>
              <a:t>欢迎各位老师加入中大采购</a:t>
            </a:r>
            <a:r>
              <a:rPr lang="en-US" altLang="zh-CN" sz="3200" dirty="0" smtClean="0">
                <a:solidFill>
                  <a:srgbClr val="0432FF"/>
                </a:solidFill>
                <a:latin typeface="KaiTi" charset="-122"/>
                <a:ea typeface="KaiTi" charset="-122"/>
                <a:cs typeface="KaiTi" charset="-122"/>
              </a:rPr>
              <a:t>QQ</a:t>
            </a:r>
            <a:r>
              <a:rPr lang="zh-CN" altLang="en-US" sz="3200" dirty="0" smtClean="0">
                <a:solidFill>
                  <a:srgbClr val="0432FF"/>
                </a:solidFill>
                <a:latin typeface="KaiTi" charset="-122"/>
                <a:ea typeface="KaiTi" charset="-122"/>
                <a:cs typeface="KaiTi" charset="-122"/>
              </a:rPr>
              <a:t>群：</a:t>
            </a:r>
            <a:r>
              <a:rPr lang="en-US" altLang="zh-CN" sz="3200" dirty="0" smtClean="0">
                <a:solidFill>
                  <a:srgbClr val="0432FF"/>
                </a:solidFill>
                <a:latin typeface="KaiTi" charset="-122"/>
                <a:ea typeface="KaiTi" charset="-122"/>
                <a:cs typeface="KaiTi" charset="-122"/>
              </a:rPr>
              <a:t>102014148</a:t>
            </a:r>
          </a:p>
          <a:p>
            <a:pPr eaLnBrk="1" hangingPunct="1">
              <a:lnSpc>
                <a:spcPts val="5000"/>
              </a:lnSpc>
              <a:buFont typeface="Wingdings" charset="2"/>
              <a:buChar char="Ø"/>
            </a:pPr>
            <a:r>
              <a:rPr lang="zh-CN" altLang="en-US" sz="3200" dirty="0" smtClean="0">
                <a:solidFill>
                  <a:srgbClr val="003300"/>
                </a:solidFill>
                <a:latin typeface="KaiTi" charset="-122"/>
                <a:ea typeface="KaiTi" charset="-122"/>
                <a:cs typeface="KaiTi" charset="-122"/>
              </a:rPr>
              <a:t>工程咨询：周老师</a:t>
            </a:r>
            <a:r>
              <a:rPr lang="en-US" altLang="zh-CN" sz="3200" dirty="0" smtClean="0">
                <a:solidFill>
                  <a:srgbClr val="003300"/>
                </a:solidFill>
                <a:latin typeface="KaiTi" charset="-122"/>
                <a:ea typeface="KaiTi" charset="-122"/>
                <a:cs typeface="KaiTi" charset="-122"/>
              </a:rPr>
              <a:t>84115087</a:t>
            </a:r>
            <a:r>
              <a:rPr lang="zh-CN" altLang="en-US" sz="3200" dirty="0" smtClean="0">
                <a:solidFill>
                  <a:srgbClr val="003300"/>
                </a:solidFill>
                <a:latin typeface="KaiTi" charset="-122"/>
                <a:ea typeface="KaiTi" charset="-122"/>
                <a:cs typeface="KaiTi" charset="-122"/>
              </a:rPr>
              <a:t>或</a:t>
            </a:r>
            <a:r>
              <a:rPr lang="en-US" altLang="zh-CN" sz="3200" dirty="0" smtClean="0">
                <a:solidFill>
                  <a:srgbClr val="003300"/>
                </a:solidFill>
                <a:latin typeface="KaiTi" charset="-122"/>
                <a:ea typeface="KaiTi" charset="-122"/>
                <a:cs typeface="KaiTi" charset="-122"/>
              </a:rPr>
              <a:t>84115085-808</a:t>
            </a:r>
          </a:p>
          <a:p>
            <a:pPr eaLnBrk="1" hangingPunct="1">
              <a:lnSpc>
                <a:spcPts val="5000"/>
              </a:lnSpc>
              <a:buFont typeface="Wingdings" charset="2"/>
              <a:buChar char="Ø"/>
            </a:pPr>
            <a:r>
              <a:rPr lang="zh-CN" altLang="en-US" sz="3200" dirty="0" smtClean="0">
                <a:solidFill>
                  <a:srgbClr val="003300"/>
                </a:solidFill>
                <a:latin typeface="KaiTi" charset="-122"/>
                <a:ea typeface="KaiTi" charset="-122"/>
                <a:cs typeface="KaiTi" charset="-122"/>
              </a:rPr>
              <a:t>货物、服务咨询：李老师</a:t>
            </a:r>
            <a:r>
              <a:rPr lang="en-US" altLang="zh-CN" sz="3200" dirty="0" smtClean="0">
                <a:solidFill>
                  <a:srgbClr val="003300"/>
                </a:solidFill>
                <a:latin typeface="KaiTi" charset="-122"/>
                <a:ea typeface="KaiTi" charset="-122"/>
                <a:cs typeface="KaiTi" charset="-122"/>
              </a:rPr>
              <a:t>84115087</a:t>
            </a:r>
          </a:p>
          <a:p>
            <a:pPr eaLnBrk="1" hangingPunct="1">
              <a:lnSpc>
                <a:spcPts val="5000"/>
              </a:lnSpc>
              <a:buFont typeface="Wingdings" charset="2"/>
              <a:buChar char="Ø"/>
            </a:pPr>
            <a:r>
              <a:rPr lang="zh-CN" altLang="en-US" sz="3200" dirty="0" smtClean="0">
                <a:solidFill>
                  <a:srgbClr val="003300"/>
                </a:solidFill>
                <a:latin typeface="KaiTi" charset="-122"/>
                <a:ea typeface="KaiTi" charset="-122"/>
                <a:cs typeface="KaiTi" charset="-122"/>
              </a:rPr>
              <a:t>快速采购咨询：李老师</a:t>
            </a:r>
            <a:r>
              <a:rPr lang="en-US" altLang="zh-CN" sz="3200" dirty="0" smtClean="0">
                <a:solidFill>
                  <a:srgbClr val="003300"/>
                </a:solidFill>
                <a:latin typeface="KaiTi" charset="-122"/>
                <a:ea typeface="KaiTi" charset="-122"/>
                <a:cs typeface="KaiTi" charset="-122"/>
              </a:rPr>
              <a:t>84115085-811</a:t>
            </a:r>
          </a:p>
          <a:p>
            <a:pPr eaLnBrk="1" hangingPunct="1">
              <a:lnSpc>
                <a:spcPts val="5000"/>
              </a:lnSpc>
              <a:buFont typeface="Wingdings" charset="2"/>
              <a:buChar char="Ø"/>
            </a:pPr>
            <a:r>
              <a:rPr lang="zh-CN" altLang="en-US" sz="3200" dirty="0" smtClean="0">
                <a:solidFill>
                  <a:srgbClr val="003300"/>
                </a:solidFill>
                <a:latin typeface="KaiTi" charset="-122"/>
                <a:ea typeface="KaiTi" charset="-122"/>
                <a:cs typeface="KaiTi" charset="-122"/>
              </a:rPr>
              <a:t>政府集中采购咨询：何老师</a:t>
            </a:r>
            <a:r>
              <a:rPr lang="en-US" altLang="zh-CN" sz="3200" dirty="0" smtClean="0">
                <a:solidFill>
                  <a:srgbClr val="003300"/>
                </a:solidFill>
                <a:latin typeface="KaiTi" charset="-122"/>
                <a:ea typeface="KaiTi" charset="-122"/>
                <a:cs typeface="KaiTi" charset="-122"/>
              </a:rPr>
              <a:t>84115085-809</a:t>
            </a:r>
            <a:endParaRPr lang="en-US" altLang="zh-CN" sz="3200" dirty="0">
              <a:solidFill>
                <a:srgbClr val="003300"/>
              </a:solidFill>
              <a:latin typeface="KaiTi" charset="-122"/>
              <a:ea typeface="KaiTi" charset="-122"/>
              <a:cs typeface="KaiTi" charset="-122"/>
            </a:endParaRPr>
          </a:p>
        </p:txBody>
      </p:sp>
    </p:spTree>
    <p:extLst>
      <p:ext uri="{BB962C8B-B14F-4D97-AF65-F5344CB8AC3E}">
        <p14:creationId xmlns:p14="http://schemas.microsoft.com/office/powerpoint/2010/main" xmlns="" val="1497173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3" name="Rectangle 2"/>
          <p:cNvSpPr>
            <a:spLocks noGrp="1" noChangeArrowheads="1"/>
          </p:cNvSpPr>
          <p:nvPr>
            <p:ph type="title" idx="4294967295"/>
          </p:nvPr>
        </p:nvSpPr>
        <p:spPr>
          <a:xfrm>
            <a:off x="953311" y="1308418"/>
            <a:ext cx="10364545" cy="705208"/>
          </a:xfrm>
          <a:prstGeom prst="rect">
            <a:avLst/>
          </a:prstGeom>
        </p:spPr>
        <p:txBody>
          <a:bodyPr/>
          <a:lstStyle/>
          <a:p>
            <a:pPr algn="ctr" eaLnBrk="1" hangingPunct="1"/>
            <a:r>
              <a:rPr lang="zh-CN" altLang="en-US" sz="4400" dirty="0" smtClean="0">
                <a:solidFill>
                  <a:srgbClr val="993300"/>
                </a:solidFill>
                <a:latin typeface="KaiTi" charset="-122"/>
                <a:ea typeface="KaiTi" charset="-122"/>
                <a:cs typeface="KaiTi" charset="-122"/>
              </a:rPr>
              <a:t>中山大学采购工作全流程环节</a:t>
            </a:r>
            <a:endParaRPr lang="zh-CN" altLang="zh-CN" sz="4400" dirty="0">
              <a:solidFill>
                <a:srgbClr val="993300"/>
              </a:solidFill>
              <a:latin typeface="KaiTi" charset="-122"/>
              <a:ea typeface="KaiTi" charset="-122"/>
              <a:cs typeface="KaiTi" charset="-122"/>
            </a:endParaRPr>
          </a:p>
        </p:txBody>
      </p:sp>
      <p:sp>
        <p:nvSpPr>
          <p:cNvPr id="5" name="右箭头 4"/>
          <p:cNvSpPr/>
          <p:nvPr/>
        </p:nvSpPr>
        <p:spPr>
          <a:xfrm>
            <a:off x="855184" y="3735421"/>
            <a:ext cx="10462672" cy="214009"/>
          </a:xfrm>
          <a:prstGeom prst="right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p:nvSpPr>
        <p:spPr>
          <a:xfrm>
            <a:off x="855184" y="3556000"/>
            <a:ext cx="618016" cy="5969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bwMode="gray">
          <a:xfrm>
            <a:off x="891142" y="3594100"/>
            <a:ext cx="546100" cy="520700"/>
          </a:xfrm>
          <a:prstGeom prst="rect">
            <a:avLst/>
          </a:prstGeom>
          <a:noFill/>
          <a:ln w="9525" algn="ctr">
            <a:noFill/>
            <a:miter lim="800000"/>
            <a:headEnd/>
            <a:tailEnd/>
          </a:ln>
          <a:effectLst/>
        </p:spPr>
        <p:txBody>
          <a:bodyPr wrap="square" rtlCol="0">
            <a:spAutoFit/>
          </a:bodyPr>
          <a:lstStyle/>
          <a:p>
            <a:pPr eaLnBrk="1" hangingPunct="1">
              <a:buSzPct val="80000"/>
            </a:pPr>
            <a:r>
              <a:rPr kumimoji="1" lang="zh-CN" altLang="en-US" sz="1400" b="1" dirty="0" smtClean="0">
                <a:solidFill>
                  <a:srgbClr val="FFFF00"/>
                </a:solidFill>
                <a:latin typeface="黑体" charset="-122"/>
                <a:ea typeface="黑体" charset="-122"/>
              </a:rPr>
              <a:t>立项</a:t>
            </a:r>
            <a:endParaRPr kumimoji="1" lang="en-US" altLang="zh-CN" sz="1400" b="1" dirty="0" smtClean="0">
              <a:solidFill>
                <a:srgbClr val="FFFF00"/>
              </a:solidFill>
              <a:latin typeface="黑体" charset="-122"/>
              <a:ea typeface="黑体" charset="-122"/>
            </a:endParaRPr>
          </a:p>
          <a:p>
            <a:pPr eaLnBrk="1" hangingPunct="1">
              <a:buSzPct val="80000"/>
            </a:pPr>
            <a:r>
              <a:rPr kumimoji="1" lang="zh-CN" altLang="en-US" sz="1400" b="1" dirty="0" smtClean="0">
                <a:solidFill>
                  <a:srgbClr val="FFFF00"/>
                </a:solidFill>
                <a:latin typeface="黑体" charset="-122"/>
                <a:ea typeface="黑体" charset="-122"/>
              </a:rPr>
              <a:t>经费</a:t>
            </a:r>
            <a:endParaRPr kumimoji="1" lang="zh-CN" altLang="en-US" sz="1400" b="1" dirty="0">
              <a:solidFill>
                <a:srgbClr val="FFFF00"/>
              </a:solidFill>
              <a:latin typeface="黑体" charset="-122"/>
              <a:ea typeface="黑体" charset="-122"/>
            </a:endParaRPr>
          </a:p>
        </p:txBody>
      </p:sp>
      <p:sp>
        <p:nvSpPr>
          <p:cNvPr id="10" name="椭圆 9"/>
          <p:cNvSpPr/>
          <p:nvPr/>
        </p:nvSpPr>
        <p:spPr>
          <a:xfrm>
            <a:off x="2645884" y="3556000"/>
            <a:ext cx="618016" cy="5969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文本框 10"/>
          <p:cNvSpPr txBox="1"/>
          <p:nvPr/>
        </p:nvSpPr>
        <p:spPr bwMode="gray">
          <a:xfrm>
            <a:off x="2681842" y="3594100"/>
            <a:ext cx="546100" cy="523220"/>
          </a:xfrm>
          <a:prstGeom prst="rect">
            <a:avLst/>
          </a:prstGeom>
          <a:noFill/>
          <a:ln w="9525" algn="ctr">
            <a:noFill/>
            <a:miter lim="800000"/>
            <a:headEnd/>
            <a:tailEnd/>
          </a:ln>
          <a:effectLst/>
        </p:spPr>
        <p:txBody>
          <a:bodyPr wrap="square" rtlCol="0">
            <a:spAutoFit/>
          </a:bodyPr>
          <a:lstStyle/>
          <a:p>
            <a:pPr eaLnBrk="1" hangingPunct="1">
              <a:buSzPct val="80000"/>
            </a:pPr>
            <a:r>
              <a:rPr kumimoji="1" lang="zh-CN" altLang="en-US" sz="1400" b="1" dirty="0" smtClean="0">
                <a:solidFill>
                  <a:srgbClr val="FFFF00"/>
                </a:solidFill>
                <a:latin typeface="黑体" charset="-122"/>
                <a:ea typeface="黑体" charset="-122"/>
              </a:rPr>
              <a:t>论证需求</a:t>
            </a:r>
            <a:endParaRPr kumimoji="1" lang="zh-CN" altLang="en-US" sz="1400" b="1" dirty="0">
              <a:solidFill>
                <a:srgbClr val="FFFF00"/>
              </a:solidFill>
              <a:latin typeface="黑体" charset="-122"/>
              <a:ea typeface="黑体" charset="-122"/>
            </a:endParaRPr>
          </a:p>
        </p:txBody>
      </p:sp>
      <p:sp>
        <p:nvSpPr>
          <p:cNvPr id="12" name="椭圆 11"/>
          <p:cNvSpPr/>
          <p:nvPr/>
        </p:nvSpPr>
        <p:spPr>
          <a:xfrm>
            <a:off x="4475296" y="3543030"/>
            <a:ext cx="618016" cy="5969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文本框 12"/>
          <p:cNvSpPr txBox="1"/>
          <p:nvPr/>
        </p:nvSpPr>
        <p:spPr bwMode="gray">
          <a:xfrm>
            <a:off x="4511254" y="3581130"/>
            <a:ext cx="546100" cy="523220"/>
          </a:xfrm>
          <a:prstGeom prst="rect">
            <a:avLst/>
          </a:prstGeom>
          <a:noFill/>
          <a:ln w="9525" algn="ctr">
            <a:noFill/>
            <a:miter lim="800000"/>
            <a:headEnd/>
            <a:tailEnd/>
          </a:ln>
          <a:effectLst/>
        </p:spPr>
        <p:txBody>
          <a:bodyPr wrap="square" rtlCol="0">
            <a:spAutoFit/>
          </a:bodyPr>
          <a:lstStyle/>
          <a:p>
            <a:pPr eaLnBrk="1" hangingPunct="1">
              <a:buSzPct val="80000"/>
            </a:pPr>
            <a:r>
              <a:rPr kumimoji="1" lang="zh-CN" altLang="en-US" sz="1400" b="1" dirty="0" smtClean="0">
                <a:solidFill>
                  <a:srgbClr val="FFFF00"/>
                </a:solidFill>
                <a:latin typeface="黑体" charset="-122"/>
                <a:ea typeface="黑体" charset="-122"/>
              </a:rPr>
              <a:t>职能审批</a:t>
            </a:r>
            <a:endParaRPr kumimoji="1" lang="zh-CN" altLang="en-US" sz="1400" b="1" dirty="0">
              <a:solidFill>
                <a:srgbClr val="FFFF00"/>
              </a:solidFill>
              <a:latin typeface="黑体" charset="-122"/>
              <a:ea typeface="黑体" charset="-122"/>
            </a:endParaRPr>
          </a:p>
        </p:txBody>
      </p:sp>
      <p:sp>
        <p:nvSpPr>
          <p:cNvPr id="14" name="椭圆 13"/>
          <p:cNvSpPr/>
          <p:nvPr/>
        </p:nvSpPr>
        <p:spPr>
          <a:xfrm>
            <a:off x="6363854" y="3530600"/>
            <a:ext cx="618016" cy="5969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bwMode="gray">
          <a:xfrm>
            <a:off x="6399812" y="3568700"/>
            <a:ext cx="546100" cy="523220"/>
          </a:xfrm>
          <a:prstGeom prst="rect">
            <a:avLst/>
          </a:prstGeom>
          <a:noFill/>
          <a:ln w="9525" algn="ctr">
            <a:noFill/>
            <a:miter lim="800000"/>
            <a:headEnd/>
            <a:tailEnd/>
          </a:ln>
          <a:effectLst/>
        </p:spPr>
        <p:txBody>
          <a:bodyPr wrap="square" rtlCol="0">
            <a:spAutoFit/>
          </a:bodyPr>
          <a:lstStyle/>
          <a:p>
            <a:pPr eaLnBrk="1" hangingPunct="1">
              <a:buSzPct val="80000"/>
            </a:pPr>
            <a:r>
              <a:rPr kumimoji="1" lang="zh-CN" altLang="en-US" sz="1400" b="1" dirty="0" smtClean="0">
                <a:solidFill>
                  <a:srgbClr val="FFFF00"/>
                </a:solidFill>
                <a:latin typeface="黑体" charset="-122"/>
                <a:ea typeface="黑体" charset="-122"/>
              </a:rPr>
              <a:t>招标采购</a:t>
            </a:r>
            <a:endParaRPr kumimoji="1" lang="zh-CN" altLang="en-US" sz="1400" b="1" dirty="0">
              <a:solidFill>
                <a:srgbClr val="FFFF00"/>
              </a:solidFill>
              <a:latin typeface="黑体" charset="-122"/>
              <a:ea typeface="黑体" charset="-122"/>
            </a:endParaRPr>
          </a:p>
        </p:txBody>
      </p:sp>
      <p:sp>
        <p:nvSpPr>
          <p:cNvPr id="16" name="椭圆 15"/>
          <p:cNvSpPr/>
          <p:nvPr/>
        </p:nvSpPr>
        <p:spPr>
          <a:xfrm>
            <a:off x="8268854" y="3504930"/>
            <a:ext cx="618016" cy="5969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文本框 16"/>
          <p:cNvSpPr txBox="1"/>
          <p:nvPr/>
        </p:nvSpPr>
        <p:spPr bwMode="gray">
          <a:xfrm>
            <a:off x="8304812" y="3543030"/>
            <a:ext cx="546100" cy="523220"/>
          </a:xfrm>
          <a:prstGeom prst="rect">
            <a:avLst/>
          </a:prstGeom>
          <a:noFill/>
          <a:ln w="9525" algn="ctr">
            <a:noFill/>
            <a:miter lim="800000"/>
            <a:headEnd/>
            <a:tailEnd/>
          </a:ln>
          <a:effectLst/>
        </p:spPr>
        <p:txBody>
          <a:bodyPr wrap="square" rtlCol="0">
            <a:spAutoFit/>
          </a:bodyPr>
          <a:lstStyle/>
          <a:p>
            <a:pPr eaLnBrk="1" hangingPunct="1">
              <a:buSzPct val="80000"/>
            </a:pPr>
            <a:r>
              <a:rPr kumimoji="1" lang="zh-CN" altLang="en-US" sz="1400" b="1" dirty="0" smtClean="0">
                <a:solidFill>
                  <a:srgbClr val="FFFF00"/>
                </a:solidFill>
                <a:latin typeface="黑体" charset="-122"/>
                <a:ea typeface="黑体" charset="-122"/>
              </a:rPr>
              <a:t>合同履约</a:t>
            </a:r>
            <a:endParaRPr kumimoji="1" lang="zh-CN" altLang="en-US" sz="1400" b="1" dirty="0">
              <a:solidFill>
                <a:srgbClr val="FFFF00"/>
              </a:solidFill>
              <a:latin typeface="黑体" charset="-122"/>
              <a:ea typeface="黑体" charset="-122"/>
            </a:endParaRPr>
          </a:p>
        </p:txBody>
      </p:sp>
      <p:sp>
        <p:nvSpPr>
          <p:cNvPr id="18" name="椭圆 17"/>
          <p:cNvSpPr/>
          <p:nvPr/>
        </p:nvSpPr>
        <p:spPr>
          <a:xfrm>
            <a:off x="10123054" y="3530330"/>
            <a:ext cx="618016" cy="5969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文本框 18"/>
          <p:cNvSpPr txBox="1"/>
          <p:nvPr/>
        </p:nvSpPr>
        <p:spPr bwMode="gray">
          <a:xfrm>
            <a:off x="10159012" y="3568430"/>
            <a:ext cx="546100" cy="523220"/>
          </a:xfrm>
          <a:prstGeom prst="rect">
            <a:avLst/>
          </a:prstGeom>
          <a:noFill/>
          <a:ln w="9525" algn="ctr">
            <a:noFill/>
            <a:miter lim="800000"/>
            <a:headEnd/>
            <a:tailEnd/>
          </a:ln>
          <a:effectLst/>
        </p:spPr>
        <p:txBody>
          <a:bodyPr wrap="square" rtlCol="0">
            <a:spAutoFit/>
          </a:bodyPr>
          <a:lstStyle/>
          <a:p>
            <a:pPr eaLnBrk="1" hangingPunct="1">
              <a:buSzPct val="80000"/>
            </a:pPr>
            <a:r>
              <a:rPr kumimoji="1" lang="zh-CN" altLang="en-US" sz="1400" b="1" dirty="0" smtClean="0">
                <a:solidFill>
                  <a:srgbClr val="FFFF00"/>
                </a:solidFill>
                <a:latin typeface="黑体" charset="-122"/>
                <a:ea typeface="黑体" charset="-122"/>
              </a:rPr>
              <a:t>报账验收</a:t>
            </a:r>
            <a:endParaRPr kumimoji="1" lang="zh-CN" altLang="en-US" sz="1400" b="1" dirty="0">
              <a:solidFill>
                <a:srgbClr val="FFFF00"/>
              </a:solidFill>
              <a:latin typeface="黑体" charset="-122"/>
              <a:ea typeface="黑体" charset="-122"/>
            </a:endParaRPr>
          </a:p>
        </p:txBody>
      </p:sp>
      <p:sp>
        <p:nvSpPr>
          <p:cNvPr id="21" name="下箭头 20"/>
          <p:cNvSpPr/>
          <p:nvPr/>
        </p:nvSpPr>
        <p:spPr>
          <a:xfrm>
            <a:off x="6633114" y="3050520"/>
            <a:ext cx="59786" cy="444500"/>
          </a:xfrm>
          <a:prstGeom prst="down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2" name="文本框 21"/>
          <p:cNvSpPr txBox="1"/>
          <p:nvPr/>
        </p:nvSpPr>
        <p:spPr bwMode="gray">
          <a:xfrm>
            <a:off x="6134100" y="2460242"/>
            <a:ext cx="1134014" cy="523220"/>
          </a:xfrm>
          <a:prstGeom prst="rect">
            <a:avLst/>
          </a:prstGeom>
          <a:noFill/>
          <a:ln w="25400" algn="ctr">
            <a:solidFill>
              <a:schemeClr val="accent1">
                <a:shade val="50000"/>
              </a:schemeClr>
            </a:solidFill>
            <a:miter lim="800000"/>
            <a:headEnd/>
            <a:tailEnd/>
          </a:ln>
          <a:effectLst/>
        </p:spPr>
        <p:txBody>
          <a:bodyPr wrap="square" rtlCol="0">
            <a:spAutoFit/>
          </a:bodyPr>
          <a:lstStyle/>
          <a:p>
            <a:pPr eaLnBrk="1" hangingPunct="1">
              <a:buSzPct val="80000"/>
            </a:pPr>
            <a:r>
              <a:rPr kumimoji="1" lang="zh-CN" altLang="en-US" sz="1400" b="1" dirty="0" smtClean="0">
                <a:solidFill>
                  <a:srgbClr val="0432FF"/>
                </a:solidFill>
                <a:latin typeface="黑体" charset="-122"/>
                <a:ea typeface="黑体" charset="-122"/>
              </a:rPr>
              <a:t>招标时限：</a:t>
            </a:r>
            <a:endParaRPr kumimoji="1" lang="en-US" altLang="zh-CN" sz="1400" b="1" dirty="0" smtClean="0">
              <a:solidFill>
                <a:srgbClr val="0432FF"/>
              </a:solidFill>
              <a:latin typeface="黑体" charset="-122"/>
              <a:ea typeface="黑体" charset="-122"/>
            </a:endParaRPr>
          </a:p>
          <a:p>
            <a:pPr eaLnBrk="1" hangingPunct="1">
              <a:buSzPct val="80000"/>
            </a:pPr>
            <a:r>
              <a:rPr kumimoji="1" lang="zh-CN" altLang="en-US" sz="1400" b="1" dirty="0" smtClean="0">
                <a:solidFill>
                  <a:srgbClr val="0432FF"/>
                </a:solidFill>
                <a:latin typeface="黑体" charset="-122"/>
                <a:ea typeface="黑体" charset="-122"/>
              </a:rPr>
              <a:t>约一个月内</a:t>
            </a:r>
            <a:endParaRPr kumimoji="1" lang="zh-CN" altLang="en-US" sz="1400" b="1" dirty="0">
              <a:solidFill>
                <a:srgbClr val="0432FF"/>
              </a:solidFill>
              <a:latin typeface="黑体" charset="-122"/>
              <a:ea typeface="黑体" charset="-122"/>
            </a:endParaRPr>
          </a:p>
        </p:txBody>
      </p:sp>
      <p:sp>
        <p:nvSpPr>
          <p:cNvPr id="26" name="文本框 25"/>
          <p:cNvSpPr txBox="1"/>
          <p:nvPr/>
        </p:nvSpPr>
        <p:spPr bwMode="gray">
          <a:xfrm>
            <a:off x="825973" y="4810415"/>
            <a:ext cx="697512" cy="738664"/>
          </a:xfrm>
          <a:prstGeom prst="rect">
            <a:avLst/>
          </a:prstGeom>
          <a:noFill/>
          <a:ln w="50800" algn="ctr">
            <a:solidFill>
              <a:schemeClr val="accent1">
                <a:shade val="50000"/>
              </a:schemeClr>
            </a:solidFill>
            <a:miter lim="800000"/>
            <a:headEnd/>
            <a:tailEnd/>
          </a:ln>
          <a:effectLst/>
        </p:spPr>
        <p:txBody>
          <a:bodyPr wrap="square" rtlCol="0">
            <a:spAutoFit/>
          </a:bodyPr>
          <a:lstStyle>
            <a:defPPr>
              <a:defRPr lang="zh-CN"/>
            </a:defPPr>
            <a:lvl1pPr algn="ctr">
              <a:buSzPct val="80000"/>
              <a:defRPr kumimoji="1" sz="1400" b="1">
                <a:latin typeface="黑体" charset="-122"/>
                <a:ea typeface="黑体" charset="-122"/>
              </a:defRPr>
            </a:lvl1pPr>
          </a:lstStyle>
          <a:p>
            <a:pPr algn="l"/>
            <a:r>
              <a:rPr lang="zh-CN" altLang="en-US" dirty="0"/>
              <a:t>用户、平台单位</a:t>
            </a:r>
          </a:p>
        </p:txBody>
      </p:sp>
      <p:sp>
        <p:nvSpPr>
          <p:cNvPr id="29" name="上箭头 28"/>
          <p:cNvSpPr/>
          <p:nvPr/>
        </p:nvSpPr>
        <p:spPr>
          <a:xfrm>
            <a:off x="1129010" y="4247159"/>
            <a:ext cx="45719" cy="539074"/>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文本框 31"/>
          <p:cNvSpPr txBox="1"/>
          <p:nvPr/>
        </p:nvSpPr>
        <p:spPr bwMode="gray">
          <a:xfrm>
            <a:off x="2635076" y="4772315"/>
            <a:ext cx="697512" cy="954107"/>
          </a:xfrm>
          <a:prstGeom prst="rect">
            <a:avLst/>
          </a:prstGeom>
          <a:noFill/>
          <a:ln w="50800" algn="ctr">
            <a:solidFill>
              <a:schemeClr val="accent1">
                <a:shade val="50000"/>
              </a:schemeClr>
            </a:solidFill>
            <a:miter lim="800000"/>
            <a:headEnd/>
            <a:tailEnd/>
          </a:ln>
          <a:effectLst/>
        </p:spPr>
        <p:txBody>
          <a:bodyPr wrap="square" rtlCol="0">
            <a:spAutoFit/>
          </a:bodyPr>
          <a:lstStyle>
            <a:defPPr>
              <a:defRPr lang="zh-CN"/>
            </a:defPPr>
            <a:lvl1pPr algn="ctr">
              <a:buSzPct val="80000"/>
              <a:defRPr kumimoji="1" sz="1400" b="1">
                <a:latin typeface="黑体" charset="-122"/>
                <a:ea typeface="黑体" charset="-122"/>
              </a:defRPr>
            </a:lvl1pPr>
          </a:lstStyle>
          <a:p>
            <a:pPr algn="l"/>
            <a:r>
              <a:rPr lang="zh-CN" altLang="en-US" dirty="0"/>
              <a:t>用户、归口职能部门</a:t>
            </a:r>
          </a:p>
        </p:txBody>
      </p:sp>
      <p:sp>
        <p:nvSpPr>
          <p:cNvPr id="34" name="上箭头 33"/>
          <p:cNvSpPr/>
          <p:nvPr/>
        </p:nvSpPr>
        <p:spPr>
          <a:xfrm>
            <a:off x="2943075" y="4215765"/>
            <a:ext cx="45719" cy="539074"/>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1" name="文本框 40"/>
          <p:cNvSpPr txBox="1"/>
          <p:nvPr/>
        </p:nvSpPr>
        <p:spPr bwMode="gray">
          <a:xfrm>
            <a:off x="8251025" y="4736735"/>
            <a:ext cx="697512" cy="954107"/>
          </a:xfrm>
          <a:prstGeom prst="rect">
            <a:avLst/>
          </a:prstGeom>
          <a:noFill/>
          <a:ln w="50800" algn="ctr">
            <a:solidFill>
              <a:schemeClr val="accent1">
                <a:shade val="50000"/>
              </a:schemeClr>
            </a:solidFill>
            <a:miter lim="800000"/>
            <a:headEnd/>
            <a:tailEnd/>
          </a:ln>
          <a:effectLst/>
        </p:spPr>
        <p:txBody>
          <a:bodyPr wrap="square" rtlCol="0">
            <a:spAutoFit/>
          </a:bodyPr>
          <a:lstStyle>
            <a:defPPr>
              <a:defRPr lang="zh-CN"/>
            </a:defPPr>
            <a:lvl1pPr algn="ctr">
              <a:buSzPct val="80000"/>
              <a:defRPr kumimoji="1" sz="1400" b="1">
                <a:latin typeface="黑体" charset="-122"/>
                <a:ea typeface="黑体" charset="-122"/>
              </a:defRPr>
            </a:lvl1pPr>
          </a:lstStyle>
          <a:p>
            <a:pPr algn="l"/>
            <a:r>
              <a:rPr lang="zh-CN" altLang="en-US" dirty="0" smtClean="0"/>
              <a:t>用户、归口</a:t>
            </a:r>
            <a:r>
              <a:rPr lang="zh-CN" altLang="en-US" dirty="0"/>
              <a:t>职能部门</a:t>
            </a:r>
          </a:p>
        </p:txBody>
      </p:sp>
      <p:sp>
        <p:nvSpPr>
          <p:cNvPr id="42" name="上箭头 41"/>
          <p:cNvSpPr/>
          <p:nvPr/>
        </p:nvSpPr>
        <p:spPr>
          <a:xfrm>
            <a:off x="8559024" y="4180185"/>
            <a:ext cx="45719" cy="539074"/>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5" name="文本框 44"/>
          <p:cNvSpPr txBox="1"/>
          <p:nvPr/>
        </p:nvSpPr>
        <p:spPr bwMode="gray">
          <a:xfrm>
            <a:off x="10092007" y="4754839"/>
            <a:ext cx="697512" cy="954107"/>
          </a:xfrm>
          <a:prstGeom prst="rect">
            <a:avLst/>
          </a:prstGeom>
          <a:noFill/>
          <a:ln w="50800" algn="ctr">
            <a:solidFill>
              <a:schemeClr val="accent1">
                <a:shade val="50000"/>
              </a:schemeClr>
            </a:solidFill>
            <a:miter lim="800000"/>
            <a:headEnd/>
            <a:tailEnd/>
          </a:ln>
          <a:effectLst/>
        </p:spPr>
        <p:txBody>
          <a:bodyPr wrap="square" rtlCol="0">
            <a:spAutoFit/>
          </a:bodyPr>
          <a:lstStyle>
            <a:defPPr>
              <a:defRPr lang="zh-CN"/>
            </a:defPPr>
            <a:lvl1pPr algn="ctr">
              <a:buSzPct val="80000"/>
              <a:defRPr kumimoji="1" sz="1400" b="1">
                <a:latin typeface="黑体" charset="-122"/>
                <a:ea typeface="黑体" charset="-122"/>
              </a:defRPr>
            </a:lvl1pPr>
          </a:lstStyle>
          <a:p>
            <a:pPr algn="l"/>
            <a:r>
              <a:rPr lang="zh-CN" altLang="en-US" dirty="0" smtClean="0"/>
              <a:t>财务、用户、职能</a:t>
            </a:r>
            <a:r>
              <a:rPr lang="zh-CN" altLang="en-US" dirty="0"/>
              <a:t>部门</a:t>
            </a:r>
          </a:p>
        </p:txBody>
      </p:sp>
      <p:sp>
        <p:nvSpPr>
          <p:cNvPr id="46" name="上箭头 45"/>
          <p:cNvSpPr/>
          <p:nvPr/>
        </p:nvSpPr>
        <p:spPr>
          <a:xfrm>
            <a:off x="10400006" y="4198289"/>
            <a:ext cx="45719" cy="539074"/>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7" name="文本框 46"/>
          <p:cNvSpPr txBox="1"/>
          <p:nvPr/>
        </p:nvSpPr>
        <p:spPr bwMode="gray">
          <a:xfrm>
            <a:off x="4473555" y="4741740"/>
            <a:ext cx="697512" cy="738664"/>
          </a:xfrm>
          <a:prstGeom prst="rect">
            <a:avLst/>
          </a:prstGeom>
          <a:noFill/>
          <a:ln w="50800" algn="ctr">
            <a:solidFill>
              <a:schemeClr val="accent1">
                <a:shade val="50000"/>
              </a:schemeClr>
            </a:solidFill>
            <a:miter lim="800000"/>
            <a:headEnd/>
            <a:tailEnd/>
          </a:ln>
          <a:effectLst/>
        </p:spPr>
        <p:txBody>
          <a:bodyPr wrap="square" rtlCol="0">
            <a:spAutoFit/>
          </a:bodyPr>
          <a:lstStyle>
            <a:defPPr>
              <a:defRPr lang="zh-CN"/>
            </a:defPPr>
            <a:lvl1pPr algn="ctr">
              <a:buSzPct val="80000"/>
              <a:defRPr kumimoji="1" sz="1400" b="1">
                <a:solidFill>
                  <a:srgbClr val="0432FF"/>
                </a:solidFill>
                <a:latin typeface="黑体" charset="-122"/>
                <a:ea typeface="黑体" charset="-122"/>
              </a:defRPr>
            </a:lvl1pPr>
          </a:lstStyle>
          <a:p>
            <a:r>
              <a:rPr lang="zh-CN" altLang="en-US" dirty="0">
                <a:solidFill>
                  <a:schemeClr val="tx1"/>
                </a:solidFill>
              </a:rPr>
              <a:t>相关职能部门</a:t>
            </a:r>
          </a:p>
        </p:txBody>
      </p:sp>
      <p:sp>
        <p:nvSpPr>
          <p:cNvPr id="48" name="上箭头 47"/>
          <p:cNvSpPr/>
          <p:nvPr/>
        </p:nvSpPr>
        <p:spPr>
          <a:xfrm>
            <a:off x="4781554" y="4185190"/>
            <a:ext cx="45719" cy="539074"/>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9" name="文本框 48"/>
          <p:cNvSpPr txBox="1"/>
          <p:nvPr/>
        </p:nvSpPr>
        <p:spPr bwMode="gray">
          <a:xfrm>
            <a:off x="6325115" y="4741740"/>
            <a:ext cx="697512" cy="523220"/>
          </a:xfrm>
          <a:prstGeom prst="rect">
            <a:avLst/>
          </a:prstGeom>
          <a:noFill/>
          <a:ln w="50800" algn="ctr">
            <a:solidFill>
              <a:schemeClr val="accent1">
                <a:shade val="50000"/>
              </a:schemeClr>
            </a:solidFill>
            <a:miter lim="800000"/>
            <a:headEnd/>
            <a:tailEnd/>
          </a:ln>
          <a:effectLst/>
        </p:spPr>
        <p:txBody>
          <a:bodyPr wrap="square" rtlCol="0">
            <a:spAutoFit/>
          </a:bodyPr>
          <a:lstStyle/>
          <a:p>
            <a:pPr algn="ctr" eaLnBrk="1" hangingPunct="1">
              <a:buSzPct val="80000"/>
            </a:pPr>
            <a:r>
              <a:rPr kumimoji="1" lang="zh-CN" altLang="en-US" sz="1400" b="1" dirty="0" smtClean="0">
                <a:solidFill>
                  <a:srgbClr val="0432FF"/>
                </a:solidFill>
                <a:latin typeface="黑体" charset="-122"/>
                <a:ea typeface="黑体" charset="-122"/>
              </a:rPr>
              <a:t>招标中心</a:t>
            </a:r>
            <a:endParaRPr kumimoji="1" lang="zh-CN" altLang="en-US" sz="1400" b="1" dirty="0">
              <a:solidFill>
                <a:srgbClr val="0432FF"/>
              </a:solidFill>
              <a:latin typeface="黑体" charset="-122"/>
              <a:ea typeface="黑体" charset="-122"/>
            </a:endParaRPr>
          </a:p>
        </p:txBody>
      </p:sp>
      <p:sp>
        <p:nvSpPr>
          <p:cNvPr id="50" name="上箭头 49"/>
          <p:cNvSpPr/>
          <p:nvPr/>
        </p:nvSpPr>
        <p:spPr>
          <a:xfrm>
            <a:off x="6633114" y="4185190"/>
            <a:ext cx="45719" cy="539074"/>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xmlns="" val="267060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72" name="Rectangle 2"/>
          <p:cNvSpPr txBox="1">
            <a:spLocks noChangeArrowheads="1"/>
          </p:cNvSpPr>
          <p:nvPr/>
        </p:nvSpPr>
        <p:spPr bwMode="auto">
          <a:xfrm>
            <a:off x="5377584" y="368301"/>
            <a:ext cx="6052415" cy="5820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eaLnBrk="0" fontAlgn="base" hangingPunct="0">
              <a:spcBef>
                <a:spcPct val="0"/>
              </a:spcBef>
              <a:spcAft>
                <a:spcPct val="0"/>
              </a:spcAft>
              <a:defRPr sz="4400">
                <a:solidFill>
                  <a:schemeClr val="tx1"/>
                </a:solidFill>
                <a:latin typeface="Calibri" pitchFamily="34" charset="0"/>
                <a:ea typeface="宋体" pitchFamily="2" charset="-122"/>
              </a:defRPr>
            </a:lvl6pPr>
            <a:lvl7pPr marL="914400" algn="ctr" rtl="0" eaLnBrk="0" fontAlgn="base" hangingPunct="0">
              <a:spcBef>
                <a:spcPct val="0"/>
              </a:spcBef>
              <a:spcAft>
                <a:spcPct val="0"/>
              </a:spcAft>
              <a:defRPr sz="4400">
                <a:solidFill>
                  <a:schemeClr val="tx1"/>
                </a:solidFill>
                <a:latin typeface="Calibri" pitchFamily="34" charset="0"/>
                <a:ea typeface="宋体" pitchFamily="2" charset="-122"/>
              </a:defRPr>
            </a:lvl7pPr>
            <a:lvl8pPr marL="1371600" algn="ctr" rtl="0" eaLnBrk="0" fontAlgn="base" hangingPunct="0">
              <a:spcBef>
                <a:spcPct val="0"/>
              </a:spcBef>
              <a:spcAft>
                <a:spcPct val="0"/>
              </a:spcAft>
              <a:defRPr sz="4400">
                <a:solidFill>
                  <a:schemeClr val="tx1"/>
                </a:solidFill>
                <a:latin typeface="Calibri" pitchFamily="34" charset="0"/>
                <a:ea typeface="宋体" pitchFamily="2" charset="-122"/>
              </a:defRPr>
            </a:lvl8pPr>
            <a:lvl9pPr marL="1828800" algn="ctr" rtl="0" eaLnBrk="0" fontAlgn="base" hangingPunct="0">
              <a:spcBef>
                <a:spcPct val="0"/>
              </a:spcBef>
              <a:spcAft>
                <a:spcPct val="0"/>
              </a:spcAft>
              <a:defRPr sz="4400">
                <a:solidFill>
                  <a:schemeClr val="tx1"/>
                </a:solidFill>
                <a:latin typeface="Calibri" pitchFamily="34" charset="0"/>
                <a:ea typeface="宋体" pitchFamily="2" charset="-122"/>
              </a:defRPr>
            </a:lvl9pPr>
          </a:lstStyle>
          <a:p>
            <a:pPr algn="r" eaLnBrk="1" hangingPunct="1"/>
            <a:r>
              <a:rPr lang="zh-CN" altLang="en-US" sz="2400" kern="0" dirty="0" smtClean="0">
                <a:solidFill>
                  <a:srgbClr val="C00000"/>
                </a:solidFill>
                <a:ea typeface="黑体" charset="-122"/>
              </a:rPr>
              <a:t>采购全流程环节职责分工</a:t>
            </a:r>
            <a:endParaRPr lang="zh-CN" altLang="en-US" sz="2400" kern="0" dirty="0">
              <a:solidFill>
                <a:srgbClr val="C00000"/>
              </a:solidFill>
              <a:ea typeface="黑体" charset="-122"/>
            </a:endParaRPr>
          </a:p>
        </p:txBody>
      </p:sp>
      <p:grpSp>
        <p:nvGrpSpPr>
          <p:cNvPr id="73" name="Group 157"/>
          <p:cNvGrpSpPr>
            <a:grpSpLocks noGrp="1"/>
          </p:cNvGrpSpPr>
          <p:nvPr/>
        </p:nvGrpSpPr>
        <p:grpSpPr bwMode="auto">
          <a:xfrm>
            <a:off x="835773" y="1291395"/>
            <a:ext cx="10497178" cy="4660832"/>
            <a:chOff x="793" y="1115"/>
            <a:chExt cx="4056" cy="1816"/>
          </a:xfrm>
        </p:grpSpPr>
        <p:grpSp>
          <p:nvGrpSpPr>
            <p:cNvPr id="74" name="AutoShape 3"/>
            <p:cNvGrpSpPr>
              <a:grpSpLocks/>
            </p:cNvGrpSpPr>
            <p:nvPr/>
          </p:nvGrpSpPr>
          <p:grpSpPr bwMode="auto">
            <a:xfrm>
              <a:off x="846" y="1961"/>
              <a:ext cx="1086" cy="970"/>
              <a:chOff x="1847088" y="4200144"/>
              <a:chExt cx="1725168" cy="1847088"/>
            </a:xfrm>
          </p:grpSpPr>
          <p:pic>
            <p:nvPicPr>
              <p:cNvPr id="105" name="AutoShape 3"/>
              <p:cNvPicPr>
                <a:picLocks noChangeArrowheads="1"/>
              </p:cNvPicPr>
              <p:nvPr/>
            </p:nvPicPr>
            <p:blipFill>
              <a:blip r:embed="rId4">
                <a:extLst>
                  <a:ext uri="{28A0092B-C50C-407E-A947-70E740481C1C}">
                    <a14:useLocalDpi xmlns:a14="http://schemas.microsoft.com/office/drawing/2010/main" xmlns="" val="0"/>
                  </a:ext>
                </a:extLst>
              </a:blip>
              <a:srcRect/>
              <a:stretch>
                <a:fillRect/>
              </a:stretch>
            </p:blipFill>
            <p:spPr bwMode="gray">
              <a:xfrm>
                <a:off x="1847088" y="4200144"/>
                <a:ext cx="1725168" cy="1847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6" name="Text Box 8"/>
              <p:cNvSpPr txBox="1">
                <a:spLocks noChangeArrowheads="1"/>
              </p:cNvSpPr>
              <p:nvPr/>
            </p:nvSpPr>
            <p:spPr bwMode="auto">
              <a:xfrm rot="5400000">
                <a:off x="2093726" y="4195543"/>
                <a:ext cx="1231055" cy="1478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vert="eaVert" wrap="none" anchor="ct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endParaRPr lang="zh-CN" altLang="en-US" sz="1800">
                  <a:solidFill>
                    <a:srgbClr val="000000"/>
                  </a:solidFill>
                  <a:latin typeface="黑体" charset="-122"/>
                  <a:ea typeface="黑体" charset="-122"/>
                </a:endParaRPr>
              </a:p>
            </p:txBody>
          </p:sp>
        </p:grpSp>
        <p:sp>
          <p:nvSpPr>
            <p:cNvPr id="75" name="Freeform 4"/>
            <p:cNvSpPr>
              <a:spLocks/>
            </p:cNvSpPr>
            <p:nvPr/>
          </p:nvSpPr>
          <p:spPr bwMode="gray">
            <a:xfrm>
              <a:off x="876" y="1963"/>
              <a:ext cx="1043" cy="208"/>
            </a:xfrm>
            <a:custGeom>
              <a:avLst/>
              <a:gdLst>
                <a:gd name="T0" fmla="*/ 7900 w 1270"/>
                <a:gd name="T1" fmla="*/ 481012 h 303"/>
                <a:gd name="T2" fmla="*/ 33180 w 1270"/>
                <a:gd name="T3" fmla="*/ 280987 h 303"/>
                <a:gd name="T4" fmla="*/ 271760 w 1270"/>
                <a:gd name="T5" fmla="*/ 34925 h 303"/>
                <a:gd name="T6" fmla="*/ 570380 w 1270"/>
                <a:gd name="T7" fmla="*/ 17462 h 303"/>
                <a:gd name="T8" fmla="*/ 1472560 w 1270"/>
                <a:gd name="T9" fmla="*/ 19050 h 303"/>
                <a:gd name="T10" fmla="*/ 1690600 w 1270"/>
                <a:gd name="T11" fmla="*/ 22225 h 303"/>
                <a:gd name="T12" fmla="*/ 1990800 w 1270"/>
                <a:gd name="T13" fmla="*/ 300037 h 303"/>
                <a:gd name="T14" fmla="*/ 2000280 w 1270"/>
                <a:gd name="T15" fmla="*/ 479425 h 303"/>
                <a:gd name="T16" fmla="*/ 7900 w 1270"/>
                <a:gd name="T17" fmla="*/ 481012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70" h="303">
                  <a:moveTo>
                    <a:pt x="5" y="303"/>
                  </a:moveTo>
                  <a:cubicBezTo>
                    <a:pt x="5" y="303"/>
                    <a:pt x="0" y="253"/>
                    <a:pt x="21" y="177"/>
                  </a:cubicBezTo>
                  <a:cubicBezTo>
                    <a:pt x="48" y="130"/>
                    <a:pt x="69" y="44"/>
                    <a:pt x="172" y="22"/>
                  </a:cubicBezTo>
                  <a:cubicBezTo>
                    <a:pt x="275" y="0"/>
                    <a:pt x="235" y="13"/>
                    <a:pt x="361" y="11"/>
                  </a:cubicBezTo>
                  <a:cubicBezTo>
                    <a:pt x="487" y="9"/>
                    <a:pt x="813" y="12"/>
                    <a:pt x="932" y="12"/>
                  </a:cubicBezTo>
                  <a:cubicBezTo>
                    <a:pt x="1050" y="12"/>
                    <a:pt x="998" y="2"/>
                    <a:pt x="1070" y="14"/>
                  </a:cubicBezTo>
                  <a:cubicBezTo>
                    <a:pt x="1143" y="26"/>
                    <a:pt x="1215" y="84"/>
                    <a:pt x="1260" y="189"/>
                  </a:cubicBezTo>
                  <a:cubicBezTo>
                    <a:pt x="1270" y="262"/>
                    <a:pt x="1266" y="302"/>
                    <a:pt x="1266" y="302"/>
                  </a:cubicBezTo>
                  <a:lnTo>
                    <a:pt x="5" y="303"/>
                  </a:lnTo>
                  <a:close/>
                </a:path>
              </a:pathLst>
            </a:custGeom>
            <a:solidFill>
              <a:srgbClr val="FF9600">
                <a:alpha val="50195"/>
              </a:srgbClr>
            </a:solidFill>
            <a:ln w="38100" cap="flat" cmpd="sng">
              <a:noFill/>
              <a:prstDash val="solid"/>
              <a:round/>
              <a:headEnd/>
              <a:tailEnd/>
            </a:ln>
            <a:effec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76" name="Rectangle 5"/>
            <p:cNvSpPr>
              <a:spLocks noChangeArrowheads="1"/>
            </p:cNvSpPr>
            <p:nvPr/>
          </p:nvSpPr>
          <p:spPr bwMode="gray">
            <a:xfrm>
              <a:off x="1143" y="1972"/>
              <a:ext cx="445" cy="2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r>
                <a:rPr lang="zh-CN" altLang="en-US" sz="2800" b="1" dirty="0">
                  <a:solidFill>
                    <a:srgbClr val="0432FF"/>
                  </a:solidFill>
                  <a:latin typeface="黑体" charset="-122"/>
                  <a:ea typeface="黑体" charset="-122"/>
                </a:rPr>
                <a:t>前期</a:t>
              </a:r>
              <a:endParaRPr lang="en-US" altLang="zh-CN" sz="2800" b="1" dirty="0">
                <a:solidFill>
                  <a:srgbClr val="0432FF"/>
                </a:solidFill>
                <a:latin typeface="黑体" charset="-122"/>
                <a:ea typeface="黑体" charset="-122"/>
              </a:endParaRPr>
            </a:p>
          </p:txBody>
        </p:sp>
        <p:sp>
          <p:nvSpPr>
            <p:cNvPr id="77" name="Text Box 6"/>
            <p:cNvSpPr txBox="1">
              <a:spLocks noChangeArrowheads="1"/>
            </p:cNvSpPr>
            <p:nvPr/>
          </p:nvSpPr>
          <p:spPr bwMode="gray">
            <a:xfrm>
              <a:off x="846" y="2246"/>
              <a:ext cx="1152" cy="372"/>
            </a:xfrm>
            <a:prstGeom prst="rect">
              <a:avLst/>
            </a:prstGeom>
            <a:noFill/>
            <a:ln w="9525" algn="ctr">
              <a:noFill/>
              <a:miter lim="800000"/>
              <a:headEnd/>
              <a:tailEnd/>
            </a:ln>
            <a:effectLst/>
          </p:spPr>
          <p:txBody>
            <a:bodyPr wrap="square">
              <a:spAutoFit/>
            </a:bodyPr>
            <a:lstStyle>
              <a:lvl1pPr indent="180975"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eaLnBrk="1" hangingPunct="1">
                <a:buSzPct val="80000"/>
                <a:buFont typeface="Wingdings" charset="2"/>
                <a:buChar char="l"/>
              </a:pPr>
              <a:r>
                <a:rPr lang="zh-CN" altLang="en-US" sz="1400" b="1" dirty="0">
                  <a:solidFill>
                    <a:srgbClr val="7030A0"/>
                  </a:solidFill>
                  <a:latin typeface="黑体" charset="-122"/>
                  <a:ea typeface="黑体" charset="-122"/>
                </a:rPr>
                <a:t>市场调研、</a:t>
              </a:r>
              <a:r>
                <a:rPr lang="zh-CN" altLang="en-US" sz="1400" b="1" dirty="0" smtClean="0">
                  <a:solidFill>
                    <a:srgbClr val="7030A0"/>
                  </a:solidFill>
                  <a:latin typeface="黑体" charset="-122"/>
                  <a:ea typeface="黑体" charset="-122"/>
                </a:rPr>
                <a:t>需求分析、预算申报</a:t>
              </a:r>
              <a:endParaRPr lang="en-US" altLang="zh-CN" sz="1400" b="1" dirty="0" smtClean="0">
                <a:solidFill>
                  <a:srgbClr val="7030A0"/>
                </a:solidFill>
                <a:latin typeface="黑体" charset="-122"/>
                <a:ea typeface="黑体" charset="-122"/>
              </a:endParaRPr>
            </a:p>
            <a:p>
              <a:pPr eaLnBrk="1" hangingPunct="1">
                <a:buSzPct val="80000"/>
                <a:buFont typeface="Wingdings" charset="2"/>
                <a:buChar char="l"/>
              </a:pPr>
              <a:endParaRPr lang="en-US" altLang="zh-CN" sz="1400" b="1" dirty="0" smtClean="0">
                <a:solidFill>
                  <a:srgbClr val="1C1C1C"/>
                </a:solidFill>
                <a:latin typeface="黑体" charset="-122"/>
                <a:ea typeface="黑体" charset="-122"/>
              </a:endParaRPr>
            </a:p>
            <a:p>
              <a:pPr eaLnBrk="1" hangingPunct="1">
                <a:buSzPct val="80000"/>
                <a:buFont typeface="Wingdings" charset="2"/>
                <a:buChar char="l"/>
              </a:pPr>
              <a:endParaRPr lang="en-US" altLang="zh-CN" sz="1400" b="1" dirty="0" smtClean="0">
                <a:solidFill>
                  <a:srgbClr val="1C1C1C"/>
                </a:solidFill>
                <a:latin typeface="黑体" charset="-122"/>
                <a:ea typeface="黑体" charset="-122"/>
              </a:endParaRPr>
            </a:p>
            <a:p>
              <a:pPr eaLnBrk="1" hangingPunct="1">
                <a:buSzPct val="80000"/>
                <a:buFont typeface="Wingdings" charset="2"/>
                <a:buChar char="l"/>
              </a:pPr>
              <a:r>
                <a:rPr lang="zh-CN" altLang="en-US" sz="1400" b="1" dirty="0" smtClean="0">
                  <a:solidFill>
                    <a:srgbClr val="1C1C1C"/>
                  </a:solidFill>
                  <a:latin typeface="黑体" charset="-122"/>
                  <a:ea typeface="黑体" charset="-122"/>
                </a:rPr>
                <a:t>立项审批</a:t>
              </a:r>
              <a:r>
                <a:rPr lang="zh-CN" altLang="en-US" sz="1400" b="1" dirty="0">
                  <a:solidFill>
                    <a:srgbClr val="1C1C1C"/>
                  </a:solidFill>
                  <a:latin typeface="黑体" charset="-122"/>
                  <a:ea typeface="黑体" charset="-122"/>
                </a:rPr>
                <a:t>、</a:t>
              </a:r>
              <a:r>
                <a:rPr lang="zh-CN" altLang="en-US" sz="1400" b="1" dirty="0" smtClean="0">
                  <a:solidFill>
                    <a:srgbClr val="1C1C1C"/>
                  </a:solidFill>
                  <a:latin typeface="黑体" charset="-122"/>
                  <a:ea typeface="黑体" charset="-122"/>
                </a:rPr>
                <a:t>经费</a:t>
              </a:r>
              <a:r>
                <a:rPr lang="zh-CN" altLang="en-US" sz="1400" b="1" dirty="0">
                  <a:solidFill>
                    <a:srgbClr val="1C1C1C"/>
                  </a:solidFill>
                  <a:latin typeface="黑体" charset="-122"/>
                  <a:ea typeface="黑体" charset="-122"/>
                </a:rPr>
                <a:t>下达、采购</a:t>
              </a:r>
              <a:r>
                <a:rPr lang="zh-CN" altLang="en-US" sz="1400" b="1" dirty="0" smtClean="0">
                  <a:solidFill>
                    <a:srgbClr val="1C1C1C"/>
                  </a:solidFill>
                  <a:latin typeface="黑体" charset="-122"/>
                  <a:ea typeface="黑体" charset="-122"/>
                </a:rPr>
                <a:t>论证</a:t>
              </a:r>
              <a:endParaRPr lang="en-US" altLang="zh-CN" sz="1400" b="1" dirty="0">
                <a:solidFill>
                  <a:srgbClr val="1C1C1C"/>
                </a:solidFill>
                <a:latin typeface="黑体" charset="-122"/>
                <a:ea typeface="黑体" charset="-122"/>
              </a:endParaRPr>
            </a:p>
          </p:txBody>
        </p:sp>
        <p:grpSp>
          <p:nvGrpSpPr>
            <p:cNvPr id="78" name="AutoShape 7"/>
            <p:cNvGrpSpPr>
              <a:grpSpLocks/>
            </p:cNvGrpSpPr>
            <p:nvPr/>
          </p:nvGrpSpPr>
          <p:grpSpPr bwMode="auto">
            <a:xfrm>
              <a:off x="2270" y="1961"/>
              <a:ext cx="1087" cy="970"/>
              <a:chOff x="4108704" y="4200144"/>
              <a:chExt cx="1725168" cy="1847088"/>
            </a:xfrm>
          </p:grpSpPr>
          <p:pic>
            <p:nvPicPr>
              <p:cNvPr id="103" name="AutoShape 7"/>
              <p:cNvPicPr>
                <a:picLocks noChangeArrowheads="1"/>
              </p:cNvPicPr>
              <p:nvPr/>
            </p:nvPicPr>
            <p:blipFill>
              <a:blip r:embed="rId4">
                <a:extLst>
                  <a:ext uri="{28A0092B-C50C-407E-A947-70E740481C1C}">
                    <a14:useLocalDpi xmlns:a14="http://schemas.microsoft.com/office/drawing/2010/main" xmlns="" val="0"/>
                  </a:ext>
                </a:extLst>
              </a:blip>
              <a:srcRect/>
              <a:stretch>
                <a:fillRect/>
              </a:stretch>
            </p:blipFill>
            <p:spPr bwMode="gray">
              <a:xfrm>
                <a:off x="4108704" y="4200144"/>
                <a:ext cx="1725168" cy="1847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4" name="Text Box 14"/>
              <p:cNvSpPr txBox="1">
                <a:spLocks noChangeArrowheads="1"/>
              </p:cNvSpPr>
              <p:nvPr/>
            </p:nvSpPr>
            <p:spPr bwMode="auto">
              <a:xfrm rot="5400000">
                <a:off x="4159685" y="4297283"/>
                <a:ext cx="1604408" cy="1478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vert="eaVert" wrap="none" anchor="ct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endParaRPr lang="zh-CN" altLang="en-US" sz="1800">
                  <a:solidFill>
                    <a:srgbClr val="000000"/>
                  </a:solidFill>
                  <a:latin typeface="黑体" charset="-122"/>
                  <a:ea typeface="黑体" charset="-122"/>
                </a:endParaRPr>
              </a:p>
            </p:txBody>
          </p:sp>
        </p:grpSp>
        <p:sp>
          <p:nvSpPr>
            <p:cNvPr id="79" name="Freeform 8"/>
            <p:cNvSpPr>
              <a:spLocks/>
            </p:cNvSpPr>
            <p:nvPr/>
          </p:nvSpPr>
          <p:spPr bwMode="gray">
            <a:xfrm>
              <a:off x="2295" y="1971"/>
              <a:ext cx="1041" cy="210"/>
            </a:xfrm>
            <a:custGeom>
              <a:avLst/>
              <a:gdLst>
                <a:gd name="T0" fmla="*/ 9525 w 1261"/>
                <a:gd name="T1" fmla="*/ 471488 h 303"/>
                <a:gd name="T2" fmla="*/ 28575 w 1261"/>
                <a:gd name="T3" fmla="*/ 276225 h 303"/>
                <a:gd name="T4" fmla="*/ 271462 w 1261"/>
                <a:gd name="T5" fmla="*/ 47625 h 303"/>
                <a:gd name="T6" fmla="*/ 558800 w 1261"/>
                <a:gd name="T7" fmla="*/ 20638 h 303"/>
                <a:gd name="T8" fmla="*/ 1463675 w 1261"/>
                <a:gd name="T9" fmla="*/ 15875 h 303"/>
                <a:gd name="T10" fmla="*/ 1684337 w 1261"/>
                <a:gd name="T11" fmla="*/ 19050 h 303"/>
                <a:gd name="T12" fmla="*/ 1985962 w 1261"/>
                <a:gd name="T13" fmla="*/ 301625 h 303"/>
                <a:gd name="T14" fmla="*/ 1995487 w 1261"/>
                <a:gd name="T15" fmla="*/ 481013 h 303"/>
                <a:gd name="T16" fmla="*/ 9525 w 1261"/>
                <a:gd name="T17" fmla="*/ 471488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1" h="303">
                  <a:moveTo>
                    <a:pt x="6" y="297"/>
                  </a:moveTo>
                  <a:cubicBezTo>
                    <a:pt x="6" y="297"/>
                    <a:pt x="0" y="225"/>
                    <a:pt x="18" y="174"/>
                  </a:cubicBezTo>
                  <a:cubicBezTo>
                    <a:pt x="36" y="123"/>
                    <a:pt x="105" y="45"/>
                    <a:pt x="171" y="30"/>
                  </a:cubicBezTo>
                  <a:cubicBezTo>
                    <a:pt x="237" y="15"/>
                    <a:pt x="227" y="16"/>
                    <a:pt x="352" y="13"/>
                  </a:cubicBezTo>
                  <a:cubicBezTo>
                    <a:pt x="477" y="10"/>
                    <a:pt x="804" y="10"/>
                    <a:pt x="922" y="10"/>
                  </a:cubicBezTo>
                  <a:cubicBezTo>
                    <a:pt x="1039" y="10"/>
                    <a:pt x="988" y="0"/>
                    <a:pt x="1061" y="12"/>
                  </a:cubicBezTo>
                  <a:cubicBezTo>
                    <a:pt x="1133" y="24"/>
                    <a:pt x="1206" y="83"/>
                    <a:pt x="1251" y="190"/>
                  </a:cubicBezTo>
                  <a:cubicBezTo>
                    <a:pt x="1261" y="263"/>
                    <a:pt x="1257" y="303"/>
                    <a:pt x="1257" y="303"/>
                  </a:cubicBezTo>
                  <a:lnTo>
                    <a:pt x="6" y="297"/>
                  </a:lnTo>
                  <a:close/>
                </a:path>
              </a:pathLst>
            </a:custGeom>
            <a:solidFill>
              <a:srgbClr val="76CA2A">
                <a:alpha val="50195"/>
              </a:srgbClr>
            </a:solidFill>
            <a:ln w="38100" cap="flat" cmpd="sng">
              <a:noFill/>
              <a:prstDash val="solid"/>
              <a:round/>
              <a:headEnd/>
              <a:tailEnd/>
            </a:ln>
            <a:effec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80" name="Rectangle 9"/>
            <p:cNvSpPr>
              <a:spLocks noChangeArrowheads="1"/>
            </p:cNvSpPr>
            <p:nvPr/>
          </p:nvSpPr>
          <p:spPr bwMode="gray">
            <a:xfrm>
              <a:off x="2569" y="1972"/>
              <a:ext cx="445" cy="2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None/>
              </a:pPr>
              <a:r>
                <a:rPr lang="zh-CN" altLang="en-US" sz="2800" b="1" dirty="0">
                  <a:solidFill>
                    <a:srgbClr val="0432FF"/>
                  </a:solidFill>
                  <a:latin typeface="黑体" charset="-122"/>
                  <a:ea typeface="黑体" charset="-122"/>
                </a:rPr>
                <a:t>中期</a:t>
              </a:r>
              <a:endParaRPr lang="en-US" altLang="zh-CN" sz="2800" b="1" dirty="0">
                <a:solidFill>
                  <a:srgbClr val="0432FF"/>
                </a:solidFill>
                <a:latin typeface="黑体" charset="-122"/>
                <a:ea typeface="黑体" charset="-122"/>
              </a:endParaRPr>
            </a:p>
          </p:txBody>
        </p:sp>
        <p:sp>
          <p:nvSpPr>
            <p:cNvPr id="81" name="Text Box 10"/>
            <p:cNvSpPr txBox="1">
              <a:spLocks noChangeArrowheads="1"/>
            </p:cNvSpPr>
            <p:nvPr/>
          </p:nvSpPr>
          <p:spPr bwMode="gray">
            <a:xfrm>
              <a:off x="2295" y="2180"/>
              <a:ext cx="1047" cy="204"/>
            </a:xfrm>
            <a:prstGeom prst="rect">
              <a:avLst/>
            </a:prstGeom>
            <a:noFill/>
            <a:ln w="9525" algn="ctr">
              <a:noFill/>
              <a:miter lim="800000"/>
              <a:headEnd/>
              <a:tailEnd/>
            </a:ln>
            <a:effectLst/>
          </p:spPr>
          <p:txBody>
            <a:bodyPr>
              <a:spAutoFit/>
            </a:bodyPr>
            <a:lstStyle>
              <a:lvl1pPr indent="180975"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eaLnBrk="1" hangingPunct="1">
                <a:buSzPct val="80000"/>
                <a:buFont typeface="Wingdings" charset="2"/>
                <a:buChar char="l"/>
              </a:pPr>
              <a:r>
                <a:rPr lang="zh-CN" altLang="en-US" sz="1400" b="1" dirty="0">
                  <a:solidFill>
                    <a:srgbClr val="FF0000"/>
                  </a:solidFill>
                  <a:latin typeface="黑体" charset="-122"/>
                  <a:ea typeface="黑体" charset="-122"/>
                </a:rPr>
                <a:t>审核采购</a:t>
              </a:r>
              <a:r>
                <a:rPr lang="zh-CN" altLang="en-US" sz="1400" b="1" dirty="0" smtClean="0">
                  <a:solidFill>
                    <a:srgbClr val="FF0000"/>
                  </a:solidFill>
                  <a:latin typeface="黑体" charset="-122"/>
                  <a:ea typeface="黑体" charset="-122"/>
                </a:rPr>
                <a:t>申请</a:t>
              </a:r>
              <a:r>
                <a:rPr lang="zh-CN" altLang="en-US" sz="1400" b="1" dirty="0">
                  <a:solidFill>
                    <a:srgbClr val="FF0000"/>
                  </a:solidFill>
                  <a:latin typeface="黑体" charset="-122"/>
                  <a:ea typeface="黑体" charset="-122"/>
                </a:rPr>
                <a:t>、</a:t>
              </a:r>
              <a:r>
                <a:rPr lang="zh-CN" altLang="en-US" sz="1400" b="1" dirty="0" smtClean="0">
                  <a:solidFill>
                    <a:srgbClr val="FF0000"/>
                  </a:solidFill>
                  <a:latin typeface="黑体" charset="-122"/>
                  <a:ea typeface="黑体" charset="-122"/>
                </a:rPr>
                <a:t>确定</a:t>
              </a:r>
              <a:r>
                <a:rPr lang="zh-CN" altLang="en-US" sz="1400" b="1" dirty="0">
                  <a:solidFill>
                    <a:srgbClr val="FF0000"/>
                  </a:solidFill>
                  <a:latin typeface="黑体" charset="-122"/>
                  <a:ea typeface="黑体" charset="-122"/>
                </a:rPr>
                <a:t>采购方式</a:t>
              </a:r>
              <a:endParaRPr lang="en-US" altLang="zh-CN" sz="1400" b="1" dirty="0">
                <a:solidFill>
                  <a:srgbClr val="FF0000"/>
                </a:solidFill>
                <a:latin typeface="黑体" charset="-122"/>
                <a:ea typeface="黑体" charset="-122"/>
              </a:endParaRPr>
            </a:p>
            <a:p>
              <a:pPr eaLnBrk="1" hangingPunct="1">
                <a:buSzPct val="80000"/>
                <a:buFont typeface="Wingdings" charset="2"/>
                <a:buChar char="l"/>
              </a:pPr>
              <a:r>
                <a:rPr lang="zh-CN" altLang="en-US" sz="1400" b="1" dirty="0">
                  <a:solidFill>
                    <a:srgbClr val="FF0000"/>
                  </a:solidFill>
                  <a:latin typeface="黑体" charset="-122"/>
                  <a:ea typeface="黑体" charset="-122"/>
                </a:rPr>
                <a:t>制作采购</a:t>
              </a:r>
              <a:r>
                <a:rPr lang="zh-CN" altLang="en-US" sz="1400" b="1" dirty="0" smtClean="0">
                  <a:solidFill>
                    <a:srgbClr val="FF0000"/>
                  </a:solidFill>
                  <a:latin typeface="黑体" charset="-122"/>
                  <a:ea typeface="黑体" charset="-122"/>
                </a:rPr>
                <a:t>文件</a:t>
              </a:r>
              <a:r>
                <a:rPr lang="zh-CN" altLang="en-US" sz="1400" b="1" dirty="0">
                  <a:solidFill>
                    <a:srgbClr val="FF0000"/>
                  </a:solidFill>
                  <a:latin typeface="黑体" charset="-122"/>
                  <a:ea typeface="黑体" charset="-122"/>
                </a:rPr>
                <a:t>、</a:t>
              </a:r>
              <a:r>
                <a:rPr lang="zh-CN" altLang="en-US" sz="1400" b="1" dirty="0" smtClean="0">
                  <a:solidFill>
                    <a:srgbClr val="FF0000"/>
                  </a:solidFill>
                  <a:latin typeface="黑体" charset="-122"/>
                  <a:ea typeface="黑体" charset="-122"/>
                </a:rPr>
                <a:t>组织</a:t>
              </a:r>
              <a:r>
                <a:rPr lang="zh-CN" altLang="en-US" sz="1400" b="1" dirty="0">
                  <a:solidFill>
                    <a:srgbClr val="FF0000"/>
                  </a:solidFill>
                  <a:latin typeface="黑体" charset="-122"/>
                  <a:ea typeface="黑体" charset="-122"/>
                </a:rPr>
                <a:t>采购</a:t>
              </a:r>
              <a:endParaRPr lang="en-US" altLang="zh-CN" sz="1400" b="1" dirty="0">
                <a:solidFill>
                  <a:srgbClr val="FF0000"/>
                </a:solidFill>
                <a:latin typeface="黑体" charset="-122"/>
                <a:ea typeface="黑体" charset="-122"/>
              </a:endParaRPr>
            </a:p>
          </p:txBody>
        </p:sp>
        <p:grpSp>
          <p:nvGrpSpPr>
            <p:cNvPr id="82" name="AutoShape 11"/>
            <p:cNvGrpSpPr>
              <a:grpSpLocks/>
            </p:cNvGrpSpPr>
            <p:nvPr/>
          </p:nvGrpSpPr>
          <p:grpSpPr bwMode="auto">
            <a:xfrm>
              <a:off x="3676" y="1961"/>
              <a:ext cx="1087" cy="970"/>
              <a:chOff x="6339840" y="4200144"/>
              <a:chExt cx="1725168" cy="1847088"/>
            </a:xfrm>
          </p:grpSpPr>
          <p:pic>
            <p:nvPicPr>
              <p:cNvPr id="101" name="AutoShape 11"/>
              <p:cNvPicPr>
                <a:picLocks noChangeArrowheads="1"/>
              </p:cNvPicPr>
              <p:nvPr/>
            </p:nvPicPr>
            <p:blipFill>
              <a:blip r:embed="rId4">
                <a:extLst>
                  <a:ext uri="{28A0092B-C50C-407E-A947-70E740481C1C}">
                    <a14:useLocalDpi xmlns:a14="http://schemas.microsoft.com/office/drawing/2010/main" xmlns="" val="0"/>
                  </a:ext>
                </a:extLst>
              </a:blip>
              <a:srcRect/>
              <a:stretch>
                <a:fillRect/>
              </a:stretch>
            </p:blipFill>
            <p:spPr bwMode="gray">
              <a:xfrm>
                <a:off x="6339840" y="4200144"/>
                <a:ext cx="1725168" cy="1847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 name="Text Box 20"/>
              <p:cNvSpPr txBox="1">
                <a:spLocks noChangeArrowheads="1"/>
              </p:cNvSpPr>
              <p:nvPr/>
            </p:nvSpPr>
            <p:spPr bwMode="auto">
              <a:xfrm rot="5400000">
                <a:off x="6401762" y="4382219"/>
                <a:ext cx="1604408" cy="1478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vert="eaVert" wrap="none" anchor="ct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endParaRPr lang="zh-CN" altLang="en-US" sz="1800">
                  <a:solidFill>
                    <a:srgbClr val="000000"/>
                  </a:solidFill>
                  <a:latin typeface="黑体" charset="-122"/>
                  <a:ea typeface="黑体" charset="-122"/>
                </a:endParaRPr>
              </a:p>
            </p:txBody>
          </p:sp>
        </p:grpSp>
        <p:sp>
          <p:nvSpPr>
            <p:cNvPr id="83" name="Freeform 12"/>
            <p:cNvSpPr>
              <a:spLocks/>
            </p:cNvSpPr>
            <p:nvPr/>
          </p:nvSpPr>
          <p:spPr bwMode="gray">
            <a:xfrm>
              <a:off x="3698" y="1971"/>
              <a:ext cx="1047" cy="210"/>
            </a:xfrm>
            <a:custGeom>
              <a:avLst/>
              <a:gdLst>
                <a:gd name="T0" fmla="*/ 0 w 1259"/>
                <a:gd name="T1" fmla="*/ 482600 h 298"/>
                <a:gd name="T2" fmla="*/ 11165 w 1259"/>
                <a:gd name="T3" fmla="*/ 276928 h 298"/>
                <a:gd name="T4" fmla="*/ 264781 w 1259"/>
                <a:gd name="T5" fmla="*/ 22672 h 298"/>
                <a:gd name="T6" fmla="*/ 567843 w 1259"/>
                <a:gd name="T7" fmla="*/ 21053 h 298"/>
                <a:gd name="T8" fmla="*/ 1470650 w 1259"/>
                <a:gd name="T9" fmla="*/ 16195 h 298"/>
                <a:gd name="T10" fmla="*/ 1690769 w 1259"/>
                <a:gd name="T11" fmla="*/ 19434 h 298"/>
                <a:gd name="T12" fmla="*/ 1992236 w 1259"/>
                <a:gd name="T13" fmla="*/ 301220 h 298"/>
                <a:gd name="T14" fmla="*/ 2001807 w 1259"/>
                <a:gd name="T15" fmla="*/ 480981 h 298"/>
                <a:gd name="T16" fmla="*/ 0 w 1259"/>
                <a:gd name="T17" fmla="*/ 482600 h 2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98">
                  <a:moveTo>
                    <a:pt x="0" y="298"/>
                  </a:moveTo>
                  <a:lnTo>
                    <a:pt x="7" y="171"/>
                  </a:lnTo>
                  <a:cubicBezTo>
                    <a:pt x="35" y="124"/>
                    <a:pt x="108" y="40"/>
                    <a:pt x="166" y="14"/>
                  </a:cubicBezTo>
                  <a:lnTo>
                    <a:pt x="356" y="13"/>
                  </a:lnTo>
                  <a:cubicBezTo>
                    <a:pt x="482" y="12"/>
                    <a:pt x="805" y="10"/>
                    <a:pt x="922" y="10"/>
                  </a:cubicBezTo>
                  <a:cubicBezTo>
                    <a:pt x="1039" y="10"/>
                    <a:pt x="988" y="0"/>
                    <a:pt x="1060" y="12"/>
                  </a:cubicBezTo>
                  <a:cubicBezTo>
                    <a:pt x="1132" y="24"/>
                    <a:pt x="1204" y="81"/>
                    <a:pt x="1249" y="186"/>
                  </a:cubicBezTo>
                  <a:cubicBezTo>
                    <a:pt x="1259" y="258"/>
                    <a:pt x="1255" y="297"/>
                    <a:pt x="1255" y="297"/>
                  </a:cubicBezTo>
                  <a:lnTo>
                    <a:pt x="0" y="298"/>
                  </a:lnTo>
                  <a:close/>
                </a:path>
              </a:pathLst>
            </a:custGeom>
            <a:solidFill>
              <a:srgbClr val="1A50B2">
                <a:alpha val="50195"/>
              </a:srgbClr>
            </a:solidFill>
            <a:ln w="38100" cap="flat" cmpd="sng">
              <a:noFill/>
              <a:prstDash val="solid"/>
              <a:round/>
              <a:headEnd/>
              <a:tailEnd/>
            </a:ln>
            <a:effec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84" name="Rectangle 13"/>
            <p:cNvSpPr>
              <a:spLocks noChangeArrowheads="1"/>
            </p:cNvSpPr>
            <p:nvPr/>
          </p:nvSpPr>
          <p:spPr bwMode="gray">
            <a:xfrm>
              <a:off x="3976" y="1972"/>
              <a:ext cx="445" cy="2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r>
                <a:rPr lang="zh-CN" altLang="en-US" sz="2800" b="1" dirty="0">
                  <a:solidFill>
                    <a:srgbClr val="0432FF"/>
                  </a:solidFill>
                  <a:latin typeface="黑体" charset="-122"/>
                  <a:ea typeface="黑体" charset="-122"/>
                </a:rPr>
                <a:t>后期</a:t>
              </a:r>
              <a:endParaRPr lang="en-US" altLang="zh-CN" sz="2800" b="1" dirty="0">
                <a:solidFill>
                  <a:srgbClr val="0432FF"/>
                </a:solidFill>
                <a:latin typeface="黑体" charset="-122"/>
                <a:ea typeface="黑体" charset="-122"/>
              </a:endParaRPr>
            </a:p>
          </p:txBody>
        </p:sp>
        <p:sp>
          <p:nvSpPr>
            <p:cNvPr id="85" name="Text Box 14"/>
            <p:cNvSpPr txBox="1">
              <a:spLocks noChangeArrowheads="1"/>
            </p:cNvSpPr>
            <p:nvPr/>
          </p:nvSpPr>
          <p:spPr bwMode="gray">
            <a:xfrm>
              <a:off x="3680" y="2262"/>
              <a:ext cx="1051" cy="456"/>
            </a:xfrm>
            <a:prstGeom prst="rect">
              <a:avLst/>
            </a:prstGeom>
            <a:noFill/>
            <a:ln w="9525" algn="ctr">
              <a:noFill/>
              <a:miter lim="800000"/>
              <a:headEnd/>
              <a:tailEnd/>
            </a:ln>
            <a:effectLst/>
          </p:spPr>
          <p:txBody>
            <a:bodyPr wrap="square">
              <a:spAutoFit/>
            </a:bodyPr>
            <a:lstStyle>
              <a:lvl1pPr indent="180975"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eaLnBrk="1" hangingPunct="1">
                <a:buSzPct val="80000"/>
                <a:buFont typeface="Wingdings" charset="2"/>
                <a:buChar char="l"/>
              </a:pPr>
              <a:r>
                <a:rPr lang="zh-CN" altLang="en-US" sz="1400" b="1" dirty="0" smtClean="0">
                  <a:solidFill>
                    <a:srgbClr val="1C1C1C"/>
                  </a:solidFill>
                  <a:latin typeface="黑体" charset="-122"/>
                  <a:ea typeface="黑体" charset="-122"/>
                </a:rPr>
                <a:t>审核合同（办理免税）、合同公告、组织验收、资产入账</a:t>
              </a:r>
              <a:endParaRPr lang="en-US" altLang="zh-CN" sz="1400" b="1" dirty="0" smtClean="0">
                <a:solidFill>
                  <a:srgbClr val="1C1C1C"/>
                </a:solidFill>
                <a:latin typeface="黑体" charset="-122"/>
                <a:ea typeface="黑体" charset="-122"/>
              </a:endParaRPr>
            </a:p>
            <a:p>
              <a:pPr eaLnBrk="1" hangingPunct="1">
                <a:buSzPct val="80000"/>
                <a:buFont typeface="Wingdings" charset="2"/>
                <a:buChar char="l"/>
              </a:pPr>
              <a:endParaRPr lang="en-US" altLang="zh-CN" sz="1400" b="1" dirty="0">
                <a:solidFill>
                  <a:srgbClr val="1C1C1C"/>
                </a:solidFill>
                <a:latin typeface="黑体" charset="-122"/>
                <a:ea typeface="黑体" charset="-122"/>
              </a:endParaRPr>
            </a:p>
            <a:p>
              <a:pPr eaLnBrk="1" hangingPunct="1">
                <a:buSzPct val="80000"/>
                <a:buFont typeface="Wingdings" charset="2"/>
                <a:buChar char="l"/>
              </a:pPr>
              <a:r>
                <a:rPr lang="zh-CN" altLang="en-US" sz="1400" b="1" dirty="0" smtClean="0">
                  <a:solidFill>
                    <a:srgbClr val="7030A0"/>
                  </a:solidFill>
                  <a:latin typeface="黑体" charset="-122"/>
                  <a:ea typeface="黑体" charset="-122"/>
                </a:rPr>
                <a:t>签署合同、参与验收、报账结算、项目结题</a:t>
              </a:r>
              <a:endParaRPr lang="en-US" altLang="zh-CN" sz="1400" b="1" dirty="0">
                <a:solidFill>
                  <a:srgbClr val="7030A0"/>
                </a:solidFill>
                <a:latin typeface="黑体" charset="-122"/>
                <a:ea typeface="黑体" charset="-122"/>
              </a:endParaRPr>
            </a:p>
          </p:txBody>
        </p:sp>
        <p:grpSp>
          <p:nvGrpSpPr>
            <p:cNvPr id="86" name="Group 15"/>
            <p:cNvGrpSpPr>
              <a:grpSpLocks/>
            </p:cNvGrpSpPr>
            <p:nvPr/>
          </p:nvGrpSpPr>
          <p:grpSpPr bwMode="auto">
            <a:xfrm>
              <a:off x="2192" y="1115"/>
              <a:ext cx="1144" cy="221"/>
              <a:chOff x="2251" y="1126"/>
              <a:chExt cx="1386" cy="322"/>
            </a:xfrm>
          </p:grpSpPr>
          <p:sp>
            <p:nvSpPr>
              <p:cNvPr id="99" name="AutoShape 16"/>
              <p:cNvSpPr>
                <a:spLocks noChangeArrowheads="1"/>
              </p:cNvSpPr>
              <p:nvPr/>
            </p:nvSpPr>
            <p:spPr bwMode="gray">
              <a:xfrm>
                <a:off x="2251" y="1126"/>
                <a:ext cx="1367" cy="322"/>
              </a:xfrm>
              <a:prstGeom prst="roundRect">
                <a:avLst>
                  <a:gd name="adj" fmla="val 50000"/>
                </a:avLst>
              </a:prstGeom>
              <a:gradFill rotWithShape="1">
                <a:gsLst>
                  <a:gs pos="0">
                    <a:srgbClr val="545454"/>
                  </a:gs>
                  <a:gs pos="50000">
                    <a:srgbClr val="EAEAEA"/>
                  </a:gs>
                  <a:gs pos="100000">
                    <a:srgbClr val="545454"/>
                  </a:gs>
                </a:gsLst>
                <a:lin ang="5400000" scaled="1"/>
              </a:gradFill>
              <a:ln>
                <a:noFill/>
              </a:ln>
              <a:effectLst>
                <a:outerShdw blurRad="63500" dist="40161" dir="4293903" algn="ctr" rotWithShape="0">
                  <a:srgbClr val="FFFFCC">
                    <a:alpha val="50000"/>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100" name="AutoShape 17"/>
              <p:cNvSpPr>
                <a:spLocks noChangeArrowheads="1"/>
              </p:cNvSpPr>
              <p:nvPr/>
            </p:nvSpPr>
            <p:spPr bwMode="gray">
              <a:xfrm>
                <a:off x="2269" y="1145"/>
                <a:ext cx="1368" cy="275"/>
              </a:xfrm>
              <a:prstGeom prst="roundRect">
                <a:avLst>
                  <a:gd name="adj" fmla="val 50000"/>
                </a:avLst>
              </a:prstGeom>
              <a:gradFill rotWithShape="1">
                <a:gsLst>
                  <a:gs pos="0">
                    <a:srgbClr val="76CA2A">
                      <a:alpha val="89999"/>
                    </a:srgbClr>
                  </a:gs>
                  <a:gs pos="50000">
                    <a:srgbClr val="76CA2A">
                      <a:gamma/>
                      <a:tint val="33725"/>
                      <a:invGamma/>
                    </a:srgbClr>
                  </a:gs>
                  <a:gs pos="100000">
                    <a:srgbClr val="76CA2A">
                      <a:alpha val="89999"/>
                    </a:srgbClr>
                  </a:gs>
                </a:gsLst>
                <a:lin ang="0" scaled="1"/>
              </a:gradFill>
              <a:ln>
                <a:noFill/>
              </a:ln>
              <a:effectLst/>
              <a:ex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grpSp>
        <p:sp>
          <p:nvSpPr>
            <p:cNvPr id="87" name="Rectangle 18"/>
            <p:cNvSpPr>
              <a:spLocks noChangeArrowheads="1"/>
            </p:cNvSpPr>
            <p:nvPr/>
          </p:nvSpPr>
          <p:spPr bwMode="gray">
            <a:xfrm>
              <a:off x="2450" y="1141"/>
              <a:ext cx="607" cy="1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r>
                <a:rPr lang="zh-CN" altLang="en-US" sz="1800" b="1" dirty="0">
                  <a:solidFill>
                    <a:srgbClr val="1C1C1C"/>
                  </a:solidFill>
                  <a:latin typeface="黑体" charset="-122"/>
                  <a:ea typeface="黑体" charset="-122"/>
                </a:rPr>
                <a:t> </a:t>
              </a:r>
              <a:r>
                <a:rPr lang="zh-CN" altLang="en-US" sz="1800" b="1" dirty="0">
                  <a:solidFill>
                    <a:srgbClr val="FF0000"/>
                  </a:solidFill>
                  <a:latin typeface="黑体" charset="-122"/>
                  <a:ea typeface="黑体" charset="-122"/>
                </a:rPr>
                <a:t>招标中心</a:t>
              </a:r>
              <a:endParaRPr lang="en-US" altLang="zh-CN" sz="1800" b="1" dirty="0">
                <a:solidFill>
                  <a:srgbClr val="FF0000"/>
                </a:solidFill>
                <a:latin typeface="黑体" charset="-122"/>
                <a:ea typeface="黑体" charset="-122"/>
              </a:endParaRPr>
            </a:p>
          </p:txBody>
        </p:sp>
        <p:grpSp>
          <p:nvGrpSpPr>
            <p:cNvPr id="88" name="Group 19"/>
            <p:cNvGrpSpPr>
              <a:grpSpLocks/>
            </p:cNvGrpSpPr>
            <p:nvPr/>
          </p:nvGrpSpPr>
          <p:grpSpPr bwMode="auto">
            <a:xfrm>
              <a:off x="3610" y="1116"/>
              <a:ext cx="1239" cy="233"/>
              <a:chOff x="3969" y="1126"/>
              <a:chExt cx="1502" cy="339"/>
            </a:xfrm>
          </p:grpSpPr>
          <p:sp>
            <p:nvSpPr>
              <p:cNvPr id="97" name="AutoShape 20"/>
              <p:cNvSpPr>
                <a:spLocks noChangeArrowheads="1"/>
              </p:cNvSpPr>
              <p:nvPr/>
            </p:nvSpPr>
            <p:spPr bwMode="gray">
              <a:xfrm>
                <a:off x="3969" y="1126"/>
                <a:ext cx="1502" cy="339"/>
              </a:xfrm>
              <a:prstGeom prst="roundRect">
                <a:avLst>
                  <a:gd name="adj" fmla="val 50000"/>
                </a:avLst>
              </a:prstGeom>
              <a:gradFill rotWithShape="1">
                <a:gsLst>
                  <a:gs pos="0">
                    <a:srgbClr val="545454"/>
                  </a:gs>
                  <a:gs pos="50000">
                    <a:srgbClr val="EAEAEA"/>
                  </a:gs>
                  <a:gs pos="100000">
                    <a:srgbClr val="545454"/>
                  </a:gs>
                </a:gsLst>
                <a:lin ang="5400000" scaled="1"/>
              </a:gradFill>
              <a:ln>
                <a:noFill/>
              </a:ln>
              <a:effectLst>
                <a:outerShdw blurRad="63500" dist="40161" dir="4293903" algn="ctr" rotWithShape="0">
                  <a:srgbClr val="FFFFCC">
                    <a:alpha val="50000"/>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98" name="AutoShape 21"/>
              <p:cNvSpPr>
                <a:spLocks noChangeArrowheads="1"/>
              </p:cNvSpPr>
              <p:nvPr/>
            </p:nvSpPr>
            <p:spPr bwMode="gray">
              <a:xfrm>
                <a:off x="3988" y="1145"/>
                <a:ext cx="1464" cy="303"/>
              </a:xfrm>
              <a:prstGeom prst="roundRect">
                <a:avLst>
                  <a:gd name="adj" fmla="val 50000"/>
                </a:avLst>
              </a:prstGeom>
              <a:gradFill rotWithShape="1">
                <a:gsLst>
                  <a:gs pos="0">
                    <a:srgbClr val="1A50B2">
                      <a:alpha val="89999"/>
                    </a:srgbClr>
                  </a:gs>
                  <a:gs pos="50000">
                    <a:srgbClr val="1A50B2">
                      <a:gamma/>
                      <a:tint val="33725"/>
                      <a:invGamma/>
                    </a:srgbClr>
                  </a:gs>
                  <a:gs pos="100000">
                    <a:srgbClr val="1A50B2">
                      <a:alpha val="89999"/>
                    </a:srgbClr>
                  </a:gs>
                </a:gsLst>
                <a:lin ang="0" scaled="1"/>
              </a:gradFill>
              <a:ln>
                <a:noFill/>
              </a:ln>
              <a:effectLst/>
              <a:ex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grpSp>
        <p:sp>
          <p:nvSpPr>
            <p:cNvPr id="89" name="Rectangle 22"/>
            <p:cNvSpPr>
              <a:spLocks noChangeArrowheads="1"/>
            </p:cNvSpPr>
            <p:nvPr/>
          </p:nvSpPr>
          <p:spPr bwMode="gray">
            <a:xfrm>
              <a:off x="3874" y="1153"/>
              <a:ext cx="712"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1800" b="1" dirty="0">
                  <a:solidFill>
                    <a:srgbClr val="1C1C1C"/>
                  </a:solidFill>
                  <a:latin typeface="黑体" charset="-122"/>
                  <a:ea typeface="黑体" charset="-122"/>
                </a:rPr>
                <a:t> 职能部门</a:t>
              </a:r>
              <a:r>
                <a:rPr lang="en-US" altLang="zh-CN" sz="1800" b="1" dirty="0">
                  <a:solidFill>
                    <a:srgbClr val="1C1C1C"/>
                  </a:solidFill>
                  <a:latin typeface="黑体" charset="-122"/>
                  <a:ea typeface="黑体" charset="-122"/>
                </a:rPr>
                <a:t>+</a:t>
              </a:r>
              <a:r>
                <a:rPr lang="zh-CN" altLang="en-US" sz="1800" b="1" dirty="0" smtClean="0">
                  <a:solidFill>
                    <a:srgbClr val="7030A0"/>
                  </a:solidFill>
                  <a:latin typeface="黑体" charset="-122"/>
                  <a:ea typeface="黑体" charset="-122"/>
                </a:rPr>
                <a:t>用户</a:t>
              </a:r>
              <a:endParaRPr lang="zh-CN" altLang="en-US" sz="1800" dirty="0">
                <a:solidFill>
                  <a:srgbClr val="7030A0"/>
                </a:solidFill>
                <a:latin typeface="Arial" charset="0"/>
              </a:endParaRPr>
            </a:p>
          </p:txBody>
        </p:sp>
        <p:grpSp>
          <p:nvGrpSpPr>
            <p:cNvPr id="90" name="Group 23"/>
            <p:cNvGrpSpPr>
              <a:grpSpLocks/>
            </p:cNvGrpSpPr>
            <p:nvPr/>
          </p:nvGrpSpPr>
          <p:grpSpPr bwMode="auto">
            <a:xfrm>
              <a:off x="793" y="1116"/>
              <a:ext cx="1164" cy="259"/>
              <a:chOff x="555" y="1126"/>
              <a:chExt cx="1411" cy="377"/>
            </a:xfrm>
          </p:grpSpPr>
          <p:sp>
            <p:nvSpPr>
              <p:cNvPr id="95" name="AutoShape 24"/>
              <p:cNvSpPr>
                <a:spLocks noChangeArrowheads="1"/>
              </p:cNvSpPr>
              <p:nvPr/>
            </p:nvSpPr>
            <p:spPr bwMode="gray">
              <a:xfrm>
                <a:off x="555" y="1126"/>
                <a:ext cx="1411" cy="362"/>
              </a:xfrm>
              <a:prstGeom prst="roundRect">
                <a:avLst>
                  <a:gd name="adj" fmla="val 50000"/>
                </a:avLst>
              </a:prstGeom>
              <a:gradFill rotWithShape="1">
                <a:gsLst>
                  <a:gs pos="0">
                    <a:srgbClr val="5C3600"/>
                  </a:gs>
                  <a:gs pos="50000">
                    <a:srgbClr val="FF9600"/>
                  </a:gs>
                  <a:gs pos="100000">
                    <a:srgbClr val="5C3600"/>
                  </a:gs>
                </a:gsLst>
                <a:lin ang="5400000" scaled="1"/>
              </a:gradFill>
              <a:ln>
                <a:noFill/>
              </a:ln>
              <a:effectLst>
                <a:outerShdw blurRad="63500" dist="40161" dir="4293903" algn="ctr" rotWithShape="0">
                  <a:srgbClr val="FFFFCC">
                    <a:alpha val="50000"/>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96" name="AutoShape 25"/>
              <p:cNvSpPr>
                <a:spLocks noChangeArrowheads="1"/>
              </p:cNvSpPr>
              <p:nvPr/>
            </p:nvSpPr>
            <p:spPr bwMode="gray">
              <a:xfrm>
                <a:off x="574" y="1145"/>
                <a:ext cx="1362" cy="358"/>
              </a:xfrm>
              <a:prstGeom prst="roundRect">
                <a:avLst>
                  <a:gd name="adj" fmla="val 50000"/>
                </a:avLst>
              </a:prstGeom>
              <a:gradFill rotWithShape="1">
                <a:gsLst>
                  <a:gs pos="0">
                    <a:srgbClr val="FF9600">
                      <a:alpha val="89999"/>
                    </a:srgbClr>
                  </a:gs>
                  <a:gs pos="50000">
                    <a:srgbClr val="FF9600">
                      <a:gamma/>
                      <a:tint val="33725"/>
                      <a:invGamma/>
                    </a:srgbClr>
                  </a:gs>
                  <a:gs pos="100000">
                    <a:srgbClr val="FF9600">
                      <a:alpha val="89999"/>
                    </a:srgbClr>
                  </a:gs>
                </a:gsLst>
                <a:lin ang="0" scaled="1"/>
              </a:gradFill>
              <a:ln>
                <a:noFill/>
              </a:ln>
              <a:effectLst/>
              <a:extLst/>
            </p:spPr>
            <p:txBody>
              <a:bodyPr wrap="none" anchor="ctr"/>
              <a:lstStyle/>
              <a:p>
                <a:pPr algn="ctr" fontAlgn="auto">
                  <a:spcBef>
                    <a:spcPts val="0"/>
                  </a:spcBef>
                  <a:spcAft>
                    <a:spcPts val="0"/>
                  </a:spcAft>
                  <a:defRPr/>
                </a:pPr>
                <a:endParaRPr lang="zh-CN" altLang="en-US" kern="0" dirty="0">
                  <a:solidFill>
                    <a:sysClr val="windowText" lastClr="000000"/>
                  </a:solidFill>
                  <a:latin typeface="黑体" pitchFamily="49" charset="-122"/>
                  <a:ea typeface="黑体" pitchFamily="49" charset="-122"/>
                </a:endParaRPr>
              </a:p>
            </p:txBody>
          </p:sp>
        </p:grpSp>
        <p:sp>
          <p:nvSpPr>
            <p:cNvPr id="91" name="Rectangle 26"/>
            <p:cNvSpPr>
              <a:spLocks noChangeArrowheads="1"/>
            </p:cNvSpPr>
            <p:nvPr/>
          </p:nvSpPr>
          <p:spPr bwMode="gray">
            <a:xfrm>
              <a:off x="1012" y="1156"/>
              <a:ext cx="653"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None/>
              </a:pPr>
              <a:r>
                <a:rPr lang="zh-CN" altLang="en-US" sz="1800" b="1" dirty="0" smtClean="0">
                  <a:solidFill>
                    <a:srgbClr val="7030A0"/>
                  </a:solidFill>
                  <a:latin typeface="黑体" charset="-122"/>
                  <a:ea typeface="黑体" charset="-122"/>
                </a:rPr>
                <a:t>用户</a:t>
              </a:r>
              <a:r>
                <a:rPr lang="en-US" altLang="zh-CN" sz="1800" b="1" dirty="0" smtClean="0">
                  <a:solidFill>
                    <a:srgbClr val="1C1C1C"/>
                  </a:solidFill>
                  <a:latin typeface="黑体" charset="-122"/>
                  <a:ea typeface="黑体" charset="-122"/>
                </a:rPr>
                <a:t>+</a:t>
              </a:r>
              <a:r>
                <a:rPr lang="zh-CN" altLang="en-US" sz="1800" b="1" dirty="0" smtClean="0">
                  <a:solidFill>
                    <a:srgbClr val="1C1C1C"/>
                  </a:solidFill>
                  <a:latin typeface="黑体" charset="-122"/>
                  <a:ea typeface="黑体" charset="-122"/>
                </a:rPr>
                <a:t>职能部门</a:t>
              </a:r>
              <a:endParaRPr lang="zh-CN" altLang="en-US" sz="1800" b="1" dirty="0">
                <a:solidFill>
                  <a:srgbClr val="7030A0"/>
                </a:solidFill>
                <a:latin typeface="黑体" charset="-122"/>
                <a:ea typeface="黑体" charset="-122"/>
              </a:endParaRPr>
            </a:p>
          </p:txBody>
        </p:sp>
        <p:sp>
          <p:nvSpPr>
            <p:cNvPr id="92" name="AutoShape 27"/>
            <p:cNvSpPr>
              <a:spLocks noChangeArrowheads="1"/>
            </p:cNvSpPr>
            <p:nvPr/>
          </p:nvSpPr>
          <p:spPr bwMode="gray">
            <a:xfrm flipV="1">
              <a:off x="890" y="1365"/>
              <a:ext cx="1029" cy="594"/>
            </a:xfrm>
            <a:prstGeom prst="triangle">
              <a:avLst>
                <a:gd name="adj" fmla="val 50000"/>
              </a:avLst>
            </a:prstGeom>
            <a:gradFill rotWithShape="1">
              <a:gsLst>
                <a:gs pos="0">
                  <a:srgbClr val="FF9600"/>
                </a:gs>
                <a:gs pos="100000">
                  <a:srgbClr val="FFFFFF"/>
                </a:gs>
              </a:gsLst>
              <a:lin ang="5400000" scaled="1"/>
            </a:gradFill>
            <a:ln w="9525">
              <a:noFill/>
              <a:miter lim="800000"/>
              <a:headEnd/>
              <a:tailEnd/>
            </a:ln>
          </p:spPr>
          <p:txBody>
            <a:bodyPr rot="10800000"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93" name="AutoShape 29"/>
            <p:cNvSpPr>
              <a:spLocks noChangeArrowheads="1"/>
            </p:cNvSpPr>
            <p:nvPr/>
          </p:nvSpPr>
          <p:spPr bwMode="gray">
            <a:xfrm flipV="1">
              <a:off x="3701" y="1365"/>
              <a:ext cx="1030" cy="594"/>
            </a:xfrm>
            <a:prstGeom prst="triangle">
              <a:avLst>
                <a:gd name="adj" fmla="val 50000"/>
              </a:avLst>
            </a:prstGeom>
            <a:gradFill rotWithShape="1">
              <a:gsLst>
                <a:gs pos="0">
                  <a:srgbClr val="1A50B2"/>
                </a:gs>
                <a:gs pos="100000">
                  <a:srgbClr val="FFFFFF"/>
                </a:gs>
              </a:gsLst>
              <a:lin ang="5400000" scaled="1"/>
            </a:gradFill>
            <a:ln w="9525">
              <a:noFill/>
              <a:miter lim="800000"/>
              <a:headEnd/>
              <a:tailEnd/>
            </a:ln>
          </p:spPr>
          <p:txBody>
            <a:bodyPr rot="10800000"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sp>
          <p:nvSpPr>
            <p:cNvPr id="94" name="AutoShape 28"/>
            <p:cNvSpPr>
              <a:spLocks noChangeArrowheads="1"/>
            </p:cNvSpPr>
            <p:nvPr/>
          </p:nvSpPr>
          <p:spPr bwMode="gray">
            <a:xfrm flipV="1">
              <a:off x="2293" y="1362"/>
              <a:ext cx="1027" cy="594"/>
            </a:xfrm>
            <a:prstGeom prst="triangle">
              <a:avLst>
                <a:gd name="adj" fmla="val 50000"/>
              </a:avLst>
            </a:prstGeom>
            <a:gradFill rotWithShape="1">
              <a:gsLst>
                <a:gs pos="0">
                  <a:srgbClr val="76CA2A"/>
                </a:gs>
                <a:gs pos="100000">
                  <a:srgbClr val="FFFFFF"/>
                </a:gs>
              </a:gsLst>
              <a:lin ang="5400000" scaled="1"/>
            </a:gradFill>
            <a:ln w="9525">
              <a:noFill/>
              <a:miter lim="800000"/>
              <a:headEnd/>
              <a:tailEnd/>
            </a:ln>
          </p:spPr>
          <p:txBody>
            <a:bodyPr rot="10800000" wrap="none" anchor="ctr"/>
            <a:lstStyle/>
            <a:p>
              <a:pPr algn="ctr" fontAlgn="auto">
                <a:spcBef>
                  <a:spcPts val="0"/>
                </a:spcBef>
                <a:spcAft>
                  <a:spcPts val="0"/>
                </a:spcAft>
                <a:defRPr/>
              </a:pPr>
              <a:endParaRPr lang="zh-CN" altLang="en-US" kern="0">
                <a:solidFill>
                  <a:sysClr val="windowText" lastClr="000000"/>
                </a:solidFill>
                <a:latin typeface="黑体" pitchFamily="49" charset="-122"/>
                <a:ea typeface="黑体" pitchFamily="49" charset="-122"/>
              </a:endParaRPr>
            </a:p>
          </p:txBody>
        </p:sp>
      </p:grpSp>
      <p:sp>
        <p:nvSpPr>
          <p:cNvPr id="110" name="TextBox 44"/>
          <p:cNvSpPr txBox="1"/>
          <p:nvPr/>
        </p:nvSpPr>
        <p:spPr>
          <a:xfrm>
            <a:off x="4723042" y="4548331"/>
            <a:ext cx="2694171" cy="954088"/>
          </a:xfrm>
          <a:prstGeom prst="rect">
            <a:avLst/>
          </a:prstGeom>
          <a:noFill/>
        </p:spPr>
        <p:txBody>
          <a:bodyPr wrap="square">
            <a:spAutoFit/>
          </a:bodyPr>
          <a:lstStyle>
            <a:lvl1pPr indent="180975"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eaLnBrk="1" hangingPunct="1">
              <a:buSzPct val="80000"/>
              <a:buFont typeface="Wingdings" charset="2"/>
              <a:buChar char="l"/>
            </a:pPr>
            <a:r>
              <a:rPr lang="zh-CN" altLang="en-US" sz="1400" b="1" dirty="0">
                <a:solidFill>
                  <a:srgbClr val="FF0000"/>
                </a:solidFill>
                <a:latin typeface="黑体" charset="-122"/>
                <a:ea typeface="黑体" charset="-122"/>
              </a:rPr>
              <a:t>执行政府集中采购</a:t>
            </a:r>
            <a:endParaRPr lang="en-US" altLang="zh-CN" sz="1400" b="1" dirty="0">
              <a:solidFill>
                <a:srgbClr val="FF0000"/>
              </a:solidFill>
              <a:latin typeface="黑体" charset="-122"/>
              <a:ea typeface="黑体" charset="-122"/>
            </a:endParaRPr>
          </a:p>
          <a:p>
            <a:pPr eaLnBrk="1" hangingPunct="1">
              <a:buSzPct val="80000"/>
              <a:buFont typeface="Wingdings" charset="2"/>
              <a:buChar char="l"/>
            </a:pPr>
            <a:r>
              <a:rPr lang="zh-CN" altLang="en-US" sz="1400" b="1" dirty="0" smtClean="0">
                <a:solidFill>
                  <a:srgbClr val="FF0000"/>
                </a:solidFill>
                <a:latin typeface="黑体" charset="-122"/>
                <a:ea typeface="黑体" charset="-122"/>
              </a:rPr>
              <a:t>收集、填报</a:t>
            </a:r>
            <a:r>
              <a:rPr lang="zh-CN" altLang="en-US" sz="1400" b="1" dirty="0">
                <a:solidFill>
                  <a:srgbClr val="FF0000"/>
                </a:solidFill>
                <a:latin typeface="黑体" charset="-122"/>
                <a:ea typeface="黑体" charset="-122"/>
              </a:rPr>
              <a:t>政府采购计划</a:t>
            </a:r>
            <a:endParaRPr lang="en-US" altLang="zh-CN" sz="1400" b="1" dirty="0">
              <a:solidFill>
                <a:srgbClr val="FF0000"/>
              </a:solidFill>
              <a:latin typeface="黑体" charset="-122"/>
              <a:ea typeface="黑体" charset="-122"/>
            </a:endParaRPr>
          </a:p>
          <a:p>
            <a:pPr eaLnBrk="1" hangingPunct="1">
              <a:buSzPct val="80000"/>
              <a:buFont typeface="Wingdings" charset="2"/>
              <a:buChar char="l"/>
            </a:pPr>
            <a:r>
              <a:rPr lang="zh-CN" altLang="en-US" sz="1400" b="1" dirty="0">
                <a:solidFill>
                  <a:srgbClr val="FF0000"/>
                </a:solidFill>
                <a:latin typeface="黑体" charset="-122"/>
                <a:ea typeface="黑体" charset="-122"/>
              </a:rPr>
              <a:t>进口货物申报</a:t>
            </a:r>
            <a:endParaRPr lang="en-US" altLang="zh-CN" sz="1400" b="1" dirty="0">
              <a:solidFill>
                <a:srgbClr val="FF0000"/>
              </a:solidFill>
              <a:latin typeface="黑体" charset="-122"/>
              <a:ea typeface="黑体" charset="-122"/>
            </a:endParaRPr>
          </a:p>
          <a:p>
            <a:pPr eaLnBrk="1" hangingPunct="1">
              <a:buSzPct val="80000"/>
              <a:buFont typeface="Wingdings" charset="2"/>
              <a:buChar char="l"/>
            </a:pPr>
            <a:r>
              <a:rPr lang="zh-CN" altLang="en-US" sz="1400" b="1" dirty="0">
                <a:solidFill>
                  <a:srgbClr val="FF0000"/>
                </a:solidFill>
                <a:latin typeface="黑体" charset="-122"/>
                <a:ea typeface="黑体" charset="-122"/>
              </a:rPr>
              <a:t>采购方式变更申报</a:t>
            </a:r>
            <a:endParaRPr lang="en-US" altLang="zh-CN" sz="1400" b="1" dirty="0">
              <a:solidFill>
                <a:srgbClr val="FF0000"/>
              </a:solidFill>
              <a:latin typeface="黑体" charset="-122"/>
              <a:ea typeface="黑体" charset="-122"/>
            </a:endParaRPr>
          </a:p>
        </p:txBody>
      </p:sp>
      <p:sp>
        <p:nvSpPr>
          <p:cNvPr id="111" name="TextBox 45"/>
          <p:cNvSpPr txBox="1"/>
          <p:nvPr/>
        </p:nvSpPr>
        <p:spPr>
          <a:xfrm>
            <a:off x="4730806" y="5429007"/>
            <a:ext cx="2694171" cy="523220"/>
          </a:xfrm>
          <a:prstGeom prst="rect">
            <a:avLst/>
          </a:prstGeom>
          <a:noFill/>
        </p:spPr>
        <p:txBody>
          <a:bodyPr wrap="square">
            <a:spAutoFit/>
          </a:bodyPr>
          <a:lstStyle>
            <a:lvl1pPr indent="180975"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eaLnBrk="1" hangingPunct="1">
              <a:buSzPct val="80000"/>
              <a:buFont typeface="Wingdings" charset="2"/>
              <a:buChar char="l"/>
            </a:pPr>
            <a:r>
              <a:rPr lang="zh-CN" altLang="en-US" sz="1400" b="1" dirty="0" smtClean="0">
                <a:solidFill>
                  <a:srgbClr val="FF0000"/>
                </a:solidFill>
                <a:latin typeface="黑体" charset="-122"/>
                <a:ea typeface="黑体" charset="-122"/>
              </a:rPr>
              <a:t>采购执行</a:t>
            </a:r>
            <a:r>
              <a:rPr lang="zh-CN" altLang="en-US" sz="1400" b="1" dirty="0">
                <a:solidFill>
                  <a:srgbClr val="FF0000"/>
                </a:solidFill>
                <a:latin typeface="黑体" charset="-122"/>
                <a:ea typeface="黑体" charset="-122"/>
              </a:rPr>
              <a:t>情况</a:t>
            </a:r>
            <a:r>
              <a:rPr lang="zh-CN" altLang="en-US" sz="1400" b="1" dirty="0" smtClean="0">
                <a:solidFill>
                  <a:srgbClr val="FF0000"/>
                </a:solidFill>
                <a:latin typeface="黑体" charset="-122"/>
                <a:ea typeface="黑体" charset="-122"/>
              </a:rPr>
              <a:t>上报</a:t>
            </a:r>
            <a:r>
              <a:rPr lang="zh-CN" altLang="en-US" sz="1400" b="1" dirty="0">
                <a:solidFill>
                  <a:srgbClr val="FF0000"/>
                </a:solidFill>
                <a:latin typeface="黑体" charset="-122"/>
                <a:ea typeface="黑体" charset="-122"/>
              </a:rPr>
              <a:t>、</a:t>
            </a:r>
            <a:r>
              <a:rPr lang="zh-CN" altLang="en-US" sz="1400" b="1" dirty="0" smtClean="0">
                <a:solidFill>
                  <a:srgbClr val="FF0000"/>
                </a:solidFill>
                <a:latin typeface="黑体" charset="-122"/>
                <a:ea typeface="黑体" charset="-122"/>
              </a:rPr>
              <a:t>政府采购</a:t>
            </a:r>
            <a:r>
              <a:rPr lang="zh-CN" altLang="en-US" sz="1400" b="1" dirty="0">
                <a:solidFill>
                  <a:srgbClr val="FF0000"/>
                </a:solidFill>
                <a:latin typeface="黑体" charset="-122"/>
                <a:ea typeface="黑体" charset="-122"/>
              </a:rPr>
              <a:t>统计</a:t>
            </a:r>
            <a:r>
              <a:rPr lang="zh-CN" altLang="en-US" sz="1400" b="1" dirty="0" smtClean="0">
                <a:solidFill>
                  <a:srgbClr val="FF0000"/>
                </a:solidFill>
                <a:latin typeface="黑体" charset="-122"/>
                <a:ea typeface="黑体" charset="-122"/>
              </a:rPr>
              <a:t>汇总</a:t>
            </a:r>
            <a:r>
              <a:rPr lang="zh-CN" altLang="en-US" sz="1400" b="1" dirty="0">
                <a:solidFill>
                  <a:srgbClr val="FF0000"/>
                </a:solidFill>
                <a:latin typeface="黑体" charset="-122"/>
                <a:ea typeface="黑体" charset="-122"/>
              </a:rPr>
              <a:t>上报</a:t>
            </a:r>
            <a:endParaRPr lang="en-US" altLang="zh-CN" sz="1400" b="1" dirty="0">
              <a:solidFill>
                <a:srgbClr val="FF0000"/>
              </a:solidFill>
              <a:latin typeface="黑体" charset="-122"/>
              <a:ea typeface="黑体" charset="-122"/>
            </a:endParaRPr>
          </a:p>
        </p:txBody>
      </p:sp>
      <p:sp>
        <p:nvSpPr>
          <p:cNvPr id="112" name="右箭头 111"/>
          <p:cNvSpPr/>
          <p:nvPr/>
        </p:nvSpPr>
        <p:spPr>
          <a:xfrm>
            <a:off x="7640098" y="3561701"/>
            <a:ext cx="686819" cy="3476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3" name="右箭头 112"/>
          <p:cNvSpPr/>
          <p:nvPr/>
        </p:nvSpPr>
        <p:spPr>
          <a:xfrm>
            <a:off x="3898993" y="3561701"/>
            <a:ext cx="691588" cy="3460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文本框 11"/>
          <p:cNvSpPr txBox="1"/>
          <p:nvPr/>
        </p:nvSpPr>
        <p:spPr>
          <a:xfrm>
            <a:off x="1234239" y="2437433"/>
            <a:ext cx="1096043" cy="646331"/>
          </a:xfrm>
          <a:prstGeom prst="rect">
            <a:avLst/>
          </a:prstGeom>
          <a:noFill/>
        </p:spPr>
        <p:txBody>
          <a:bodyPr wrap="square" rtlCol="0">
            <a:spAutoFit/>
          </a:bodyPr>
          <a:lstStyle/>
          <a:p>
            <a:pPr lvl="0"/>
            <a:r>
              <a:rPr lang="zh-CN" altLang="en-US" sz="1200" b="1" dirty="0" smtClean="0">
                <a:solidFill>
                  <a:srgbClr val="7030A0"/>
                </a:solidFill>
              </a:rPr>
              <a:t>学院用户</a:t>
            </a:r>
            <a:endParaRPr lang="en-US" altLang="zh-CN" sz="1200" b="1" dirty="0" smtClean="0">
              <a:solidFill>
                <a:srgbClr val="7030A0"/>
              </a:solidFill>
            </a:endParaRPr>
          </a:p>
          <a:p>
            <a:pPr lvl="0"/>
            <a:r>
              <a:rPr lang="zh-CN" altLang="en-US" sz="1200" b="1" dirty="0" smtClean="0">
                <a:solidFill>
                  <a:srgbClr val="7030A0"/>
                </a:solidFill>
              </a:rPr>
              <a:t>科研团队 </a:t>
            </a:r>
            <a:r>
              <a:rPr lang="en-US" altLang="zh-CN" sz="1200" b="1" dirty="0" smtClean="0">
                <a:solidFill>
                  <a:srgbClr val="7030A0"/>
                </a:solidFill>
              </a:rPr>
              <a:t>+</a:t>
            </a:r>
          </a:p>
          <a:p>
            <a:pPr lvl="0"/>
            <a:r>
              <a:rPr lang="mr-IN" altLang="zh-CN" sz="1200" b="1" dirty="0" smtClean="0">
                <a:solidFill>
                  <a:srgbClr val="7030A0"/>
                </a:solidFill>
              </a:rPr>
              <a:t>……</a:t>
            </a:r>
            <a:endParaRPr lang="en-US" altLang="zh-CN" sz="1200" b="1" dirty="0">
              <a:solidFill>
                <a:srgbClr val="7030A0"/>
              </a:solidFill>
            </a:endParaRPr>
          </a:p>
        </p:txBody>
      </p:sp>
      <p:sp>
        <p:nvSpPr>
          <p:cNvPr id="47" name="文本框 12"/>
          <p:cNvSpPr txBox="1"/>
          <p:nvPr/>
        </p:nvSpPr>
        <p:spPr>
          <a:xfrm>
            <a:off x="2086510" y="1874191"/>
            <a:ext cx="971441" cy="1754326"/>
          </a:xfrm>
          <a:prstGeom prst="rect">
            <a:avLst/>
          </a:prstGeom>
          <a:noFill/>
        </p:spPr>
        <p:txBody>
          <a:bodyPr wrap="square" rtlCol="0">
            <a:spAutoFit/>
          </a:bodyPr>
          <a:lstStyle/>
          <a:p>
            <a:pPr lvl="0"/>
            <a:r>
              <a:rPr lang="zh-CN" altLang="en-US" sz="1200" b="1" dirty="0"/>
              <a:t>总务处</a:t>
            </a:r>
          </a:p>
          <a:p>
            <a:pPr lvl="0"/>
            <a:r>
              <a:rPr lang="zh-CN" altLang="en-US" sz="1200" b="1" dirty="0"/>
              <a:t>设备处</a:t>
            </a:r>
          </a:p>
          <a:p>
            <a:pPr lvl="0"/>
            <a:r>
              <a:rPr lang="zh-CN" altLang="en-US" sz="1200" b="1" dirty="0"/>
              <a:t>基建处</a:t>
            </a:r>
          </a:p>
          <a:p>
            <a:pPr lvl="0"/>
            <a:r>
              <a:rPr lang="zh-CN" altLang="en-US" sz="1200" b="1" dirty="0"/>
              <a:t>科研院</a:t>
            </a:r>
          </a:p>
          <a:p>
            <a:pPr lvl="0"/>
            <a:r>
              <a:rPr lang="zh-CN" altLang="en-US" sz="1200" b="1" dirty="0"/>
              <a:t>教务</a:t>
            </a:r>
            <a:r>
              <a:rPr lang="zh-CN" altLang="en-US" sz="1200" b="1" dirty="0" smtClean="0"/>
              <a:t>部 </a:t>
            </a:r>
            <a:endParaRPr lang="en-US" altLang="zh-CN" sz="1200" b="1" dirty="0" smtClean="0"/>
          </a:p>
          <a:p>
            <a:pPr lvl="0"/>
            <a:r>
              <a:rPr lang="zh-CN" altLang="en-US" sz="1200" b="1" dirty="0" smtClean="0"/>
              <a:t>信息</a:t>
            </a:r>
            <a:r>
              <a:rPr lang="zh-CN" altLang="en-US" sz="1200" b="1" dirty="0"/>
              <a:t>办</a:t>
            </a:r>
          </a:p>
          <a:p>
            <a:pPr lvl="0"/>
            <a:r>
              <a:rPr lang="zh-CN" altLang="en-US" sz="1200" b="1" dirty="0"/>
              <a:t>财务处</a:t>
            </a:r>
          </a:p>
          <a:p>
            <a:pPr lvl="0"/>
            <a:r>
              <a:rPr lang="zh-CN" altLang="en-US" sz="1200" b="1" dirty="0"/>
              <a:t>图书馆</a:t>
            </a:r>
          </a:p>
          <a:p>
            <a:pPr lvl="0"/>
            <a:r>
              <a:rPr lang="mr-IN" altLang="zh-CN" sz="1200" b="1" dirty="0" smtClean="0"/>
              <a:t>………</a:t>
            </a:r>
            <a:endParaRPr lang="en-US" altLang="zh-CN" sz="1200" b="1" dirty="0"/>
          </a:p>
        </p:txBody>
      </p:sp>
      <p:sp>
        <p:nvSpPr>
          <p:cNvPr id="48" name="文本框 12"/>
          <p:cNvSpPr txBox="1"/>
          <p:nvPr/>
        </p:nvSpPr>
        <p:spPr>
          <a:xfrm>
            <a:off x="9011485" y="1874191"/>
            <a:ext cx="899072" cy="1754326"/>
          </a:xfrm>
          <a:prstGeom prst="rect">
            <a:avLst/>
          </a:prstGeom>
          <a:noFill/>
        </p:spPr>
        <p:txBody>
          <a:bodyPr wrap="square" rtlCol="0">
            <a:spAutoFit/>
          </a:bodyPr>
          <a:lstStyle/>
          <a:p>
            <a:pPr lvl="0"/>
            <a:r>
              <a:rPr lang="zh-CN" altLang="en-US" sz="1200" b="1" dirty="0"/>
              <a:t>总务处</a:t>
            </a:r>
          </a:p>
          <a:p>
            <a:pPr lvl="0"/>
            <a:r>
              <a:rPr lang="zh-CN" altLang="en-US" sz="1200" b="1" dirty="0"/>
              <a:t>设备处</a:t>
            </a:r>
          </a:p>
          <a:p>
            <a:pPr lvl="0"/>
            <a:r>
              <a:rPr lang="zh-CN" altLang="en-US" sz="1200" b="1" dirty="0"/>
              <a:t>基建处</a:t>
            </a:r>
          </a:p>
          <a:p>
            <a:pPr lvl="0"/>
            <a:r>
              <a:rPr lang="zh-CN" altLang="en-US" sz="1200" b="1" dirty="0"/>
              <a:t>科研院</a:t>
            </a:r>
          </a:p>
          <a:p>
            <a:pPr lvl="0"/>
            <a:r>
              <a:rPr lang="zh-CN" altLang="en-US" sz="1200" b="1" dirty="0"/>
              <a:t>教务</a:t>
            </a:r>
            <a:r>
              <a:rPr lang="zh-CN" altLang="en-US" sz="1200" b="1" dirty="0" smtClean="0"/>
              <a:t>部  </a:t>
            </a:r>
            <a:r>
              <a:rPr lang="en-US" altLang="zh-CN" sz="1200" b="1" dirty="0" smtClean="0"/>
              <a:t>+</a:t>
            </a:r>
            <a:r>
              <a:rPr lang="zh-CN" altLang="en-US" sz="1200" b="1" dirty="0" smtClean="0"/>
              <a:t>信息</a:t>
            </a:r>
            <a:r>
              <a:rPr lang="zh-CN" altLang="en-US" sz="1200" b="1" dirty="0"/>
              <a:t>办</a:t>
            </a:r>
          </a:p>
          <a:p>
            <a:pPr lvl="0"/>
            <a:r>
              <a:rPr lang="zh-CN" altLang="en-US" sz="1200" b="1" dirty="0"/>
              <a:t>财务处</a:t>
            </a:r>
          </a:p>
          <a:p>
            <a:pPr lvl="0"/>
            <a:r>
              <a:rPr lang="zh-CN" altLang="en-US" sz="1200" b="1" dirty="0"/>
              <a:t>图书馆</a:t>
            </a:r>
          </a:p>
          <a:p>
            <a:pPr lvl="0"/>
            <a:r>
              <a:rPr lang="mr-IN" altLang="zh-CN" sz="1200" b="1" dirty="0" smtClean="0"/>
              <a:t>………</a:t>
            </a:r>
            <a:endParaRPr lang="en-US" altLang="zh-CN" sz="1200" b="1" dirty="0"/>
          </a:p>
        </p:txBody>
      </p:sp>
      <p:sp>
        <p:nvSpPr>
          <p:cNvPr id="49" name="文本框 11"/>
          <p:cNvSpPr txBox="1"/>
          <p:nvPr/>
        </p:nvSpPr>
        <p:spPr>
          <a:xfrm>
            <a:off x="9822634" y="2437924"/>
            <a:ext cx="948897" cy="646331"/>
          </a:xfrm>
          <a:prstGeom prst="rect">
            <a:avLst/>
          </a:prstGeom>
          <a:noFill/>
        </p:spPr>
        <p:txBody>
          <a:bodyPr wrap="square" rtlCol="0">
            <a:spAutoFit/>
          </a:bodyPr>
          <a:lstStyle/>
          <a:p>
            <a:pPr lvl="0"/>
            <a:r>
              <a:rPr lang="zh-CN" altLang="en-US" sz="1200" b="1" dirty="0" smtClean="0">
                <a:solidFill>
                  <a:srgbClr val="7030A0"/>
                </a:solidFill>
              </a:rPr>
              <a:t>学院用户</a:t>
            </a:r>
            <a:endParaRPr lang="en-US" altLang="zh-CN" sz="1200" b="1" dirty="0" smtClean="0">
              <a:solidFill>
                <a:srgbClr val="7030A0"/>
              </a:solidFill>
            </a:endParaRPr>
          </a:p>
          <a:p>
            <a:pPr lvl="0"/>
            <a:r>
              <a:rPr lang="zh-CN" altLang="en-US" sz="1200" b="1" dirty="0" smtClean="0">
                <a:solidFill>
                  <a:srgbClr val="7030A0"/>
                </a:solidFill>
              </a:rPr>
              <a:t>科研团队</a:t>
            </a:r>
            <a:endParaRPr lang="en-US" altLang="zh-CN" sz="1200" b="1" dirty="0" smtClean="0">
              <a:solidFill>
                <a:srgbClr val="7030A0"/>
              </a:solidFill>
            </a:endParaRPr>
          </a:p>
          <a:p>
            <a:pPr lvl="0"/>
            <a:r>
              <a:rPr lang="mr-IN" altLang="zh-CN" sz="1200" b="1" dirty="0" smtClean="0">
                <a:solidFill>
                  <a:srgbClr val="7030A0"/>
                </a:solidFill>
              </a:rPr>
              <a:t>……</a:t>
            </a:r>
            <a:endParaRPr lang="en-US" altLang="zh-CN" sz="1200" b="1" dirty="0">
              <a:solidFill>
                <a:srgbClr val="7030A0"/>
              </a:solidFill>
            </a:endParaRPr>
          </a:p>
        </p:txBody>
      </p:sp>
      <p:sp>
        <p:nvSpPr>
          <p:cNvPr id="15" name="下箭头 14"/>
          <p:cNvSpPr/>
          <p:nvPr/>
        </p:nvSpPr>
        <p:spPr>
          <a:xfrm>
            <a:off x="2396987" y="4457766"/>
            <a:ext cx="45719" cy="4375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TextBox 42"/>
          <p:cNvSpPr txBox="1"/>
          <p:nvPr/>
        </p:nvSpPr>
        <p:spPr>
          <a:xfrm>
            <a:off x="4960102" y="1970124"/>
            <a:ext cx="2075698" cy="971555"/>
          </a:xfrm>
          <a:prstGeom prst="rect">
            <a:avLst/>
          </a:prstGeom>
          <a:noFill/>
        </p:spPr>
        <p:txBody>
          <a:bodyPr wrap="square">
            <a:spAutoFit/>
          </a:bodyPr>
          <a:lstStyle>
            <a:lvl1pPr indent="180975"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indent="0" eaLnBrk="1" hangingPunct="1">
              <a:buSzPct val="80000"/>
            </a:pPr>
            <a:r>
              <a:rPr lang="zh-CN" altLang="en-US" sz="1400" b="1" dirty="0" smtClean="0">
                <a:solidFill>
                  <a:srgbClr val="FF0000"/>
                </a:solidFill>
                <a:latin typeface="黑体" charset="-122"/>
                <a:ea typeface="黑体" charset="-122"/>
              </a:rPr>
              <a:t>用户</a:t>
            </a:r>
            <a:r>
              <a:rPr lang="zh-CN" altLang="en-US" sz="1400" b="1" dirty="0">
                <a:solidFill>
                  <a:srgbClr val="FF0000"/>
                </a:solidFill>
                <a:latin typeface="黑体" charset="-122"/>
                <a:ea typeface="黑体" charset="-122"/>
              </a:rPr>
              <a:t>提交的采购</a:t>
            </a:r>
            <a:r>
              <a:rPr lang="zh-CN" altLang="en-US" sz="1400" b="1" dirty="0" smtClean="0">
                <a:solidFill>
                  <a:srgbClr val="FF0000"/>
                </a:solidFill>
                <a:latin typeface="黑体" charset="-122"/>
                <a:ea typeface="黑体" charset="-122"/>
              </a:rPr>
              <a:t>项目必须通过职能部门论证（审批）后方能移交招标中心采购。</a:t>
            </a:r>
            <a:endParaRPr lang="en-US" altLang="zh-CN" sz="1400" b="1" dirty="0">
              <a:solidFill>
                <a:srgbClr val="FF0000"/>
              </a:solidFill>
              <a:latin typeface="黑体" charset="-122"/>
              <a:ea typeface="黑体" charset="-122"/>
            </a:endParaRPr>
          </a:p>
        </p:txBody>
      </p:sp>
    </p:spTree>
    <p:extLst>
      <p:ext uri="{BB962C8B-B14F-4D97-AF65-F5344CB8AC3E}">
        <p14:creationId xmlns:p14="http://schemas.microsoft.com/office/powerpoint/2010/main" xmlns="" val="60405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0" fill="hold">
                                          <p:stCondLst>
                                            <p:cond delay="0"/>
                                          </p:stCondLst>
                                        </p:cTn>
                                        <p:tgtEl>
                                          <p:spTgt spid="72"/>
                                        </p:tgtEl>
                                        <p:attrNameLst>
                                          <p:attrName>style.visibility</p:attrName>
                                        </p:attrNameLst>
                                      </p:cBhvr>
                                      <p:to>
                                        <p:strVal val="visible"/>
                                      </p:to>
                                    </p:set>
                                    <p:anim calcmode="lin" valueType="num">
                                      <p:cBhvr>
                                        <p:cTn id="7" dur="1000" fill="hold"/>
                                        <p:tgtEl>
                                          <p:spTgt spid="72"/>
                                        </p:tgtEl>
                                        <p:attrNameLst>
                                          <p:attrName>ppt_x</p:attrName>
                                        </p:attrNameLst>
                                      </p:cBhvr>
                                      <p:tavLst>
                                        <p:tav tm="0">
                                          <p:val>
                                            <p:strVal val="#ppt_x-.2"/>
                                          </p:val>
                                        </p:tav>
                                        <p:tav tm="100000">
                                          <p:val>
                                            <p:strVal val="#ppt_x"/>
                                          </p:val>
                                        </p:tav>
                                      </p:tavLst>
                                    </p:anim>
                                    <p:anim calcmode="lin" valueType="num">
                                      <p:cBhvr>
                                        <p:cTn id="8" dur="1000" fill="hold"/>
                                        <p:tgtEl>
                                          <p:spTgt spid="72"/>
                                        </p:tgtEl>
                                        <p:attrNameLst>
                                          <p:attrName>ppt_y</p:attrName>
                                        </p:attrNameLst>
                                      </p:cBhvr>
                                      <p:tavLst>
                                        <p:tav tm="0">
                                          <p:val>
                                            <p:strVal val="#ppt_y"/>
                                          </p:val>
                                        </p:tav>
                                        <p:tav tm="100000">
                                          <p:val>
                                            <p:strVal val="#ppt_y"/>
                                          </p:val>
                                        </p:tav>
                                      </p:tavLst>
                                    </p:anim>
                                    <p:animEffect transition="in" filter="wipe(right)" prLst="gradientSize: 0.1">
                                      <p:cBhvr>
                                        <p:cTn id="9" dur="1000"/>
                                        <p:tgtEl>
                                          <p:spTgt spid="7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utoUpdateAnimBg="0"/>
      <p:bldP spid="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graphicFrame>
        <p:nvGraphicFramePr>
          <p:cNvPr id="3" name="表格 2"/>
          <p:cNvGraphicFramePr>
            <a:graphicFrameLocks noGrp="1"/>
          </p:cNvGraphicFramePr>
          <p:nvPr>
            <p:extLst>
              <p:ext uri="{D42A27DB-BD31-4B8C-83A1-F6EECF244321}">
                <p14:modId xmlns:p14="http://schemas.microsoft.com/office/powerpoint/2010/main" xmlns="" val="3716123620"/>
              </p:ext>
            </p:extLst>
          </p:nvPr>
        </p:nvGraphicFramePr>
        <p:xfrm>
          <a:off x="923192" y="1160585"/>
          <a:ext cx="10541977" cy="4978082"/>
        </p:xfrm>
        <a:graphic>
          <a:graphicData uri="http://schemas.openxmlformats.org/drawingml/2006/table">
            <a:tbl>
              <a:tblPr/>
              <a:tblGrid>
                <a:gridCol w="6049108"/>
                <a:gridCol w="4492869"/>
              </a:tblGrid>
              <a:tr h="372698">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zh-CN" sz="1600" b="1"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负责项目类别</a:t>
                      </a:r>
                      <a:endParaRPr kumimoji="0" lang="zh-CN" altLang="zh-CN" sz="16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zh-CN" sz="1600" b="1"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职能部门</a:t>
                      </a:r>
                      <a:endParaRPr kumimoji="0" lang="zh-CN" altLang="zh-CN" sz="16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7740">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仪器设备及维保（含新建项目中可独立拆分的设备）、实验材料（含药品及化学品）、</a:t>
                      </a:r>
                      <a:r>
                        <a:rPr kumimoji="0" lang="zh-CN" altLang="en-US"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计算机成品软件</a:t>
                      </a: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、家具、其它货物等</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smtClean="0">
                          <a:ln>
                            <a:noFill/>
                          </a:ln>
                          <a:solidFill>
                            <a:srgbClr val="000000"/>
                          </a:solidFill>
                          <a:effectLst/>
                          <a:latin typeface="Calibri" pitchFamily="34" charset="0"/>
                          <a:ea typeface="微软雅黑" pitchFamily="34" charset="-122"/>
                          <a:cs typeface="Times New Roman" pitchFamily="18" charset="0"/>
                        </a:rPr>
                        <a:t>设备与实验室管理处</a:t>
                      </a:r>
                      <a:endParaRPr kumimoji="0" lang="zh-CN" altLang="zh-CN" sz="1400" b="0" i="0" u="none" strike="noStrike" cap="none" normalizeH="0" baseline="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031">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新建工程项目的咨询、勘察、设计、监理、施工等</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smtClean="0">
                          <a:ln>
                            <a:noFill/>
                          </a:ln>
                          <a:solidFill>
                            <a:srgbClr val="000000"/>
                          </a:solidFill>
                          <a:effectLst/>
                          <a:latin typeface="Calibri" pitchFamily="34" charset="0"/>
                          <a:ea typeface="微软雅黑" pitchFamily="34" charset="-122"/>
                          <a:cs typeface="Times New Roman" pitchFamily="18" charset="0"/>
                        </a:rPr>
                        <a:t>基建处</a:t>
                      </a:r>
                      <a:endParaRPr kumimoji="0" lang="zh-CN" altLang="zh-CN" sz="1400" b="0" i="0" u="none" strike="noStrike" cap="none" normalizeH="0" baseline="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030">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各类图书、期刊、电子出版物等及相关服务</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smtClean="0">
                          <a:ln>
                            <a:noFill/>
                          </a:ln>
                          <a:solidFill>
                            <a:srgbClr val="000000"/>
                          </a:solidFill>
                          <a:effectLst/>
                          <a:latin typeface="Calibri" pitchFamily="34" charset="0"/>
                          <a:ea typeface="微软雅黑" pitchFamily="34" charset="-122"/>
                          <a:cs typeface="Times New Roman" pitchFamily="18" charset="0"/>
                        </a:rPr>
                        <a:t>图书馆</a:t>
                      </a:r>
                      <a:endParaRPr kumimoji="0" lang="zh-CN" altLang="zh-CN" sz="1400" b="0" i="0" u="none" strike="noStrike" cap="none" normalizeH="0" baseline="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540">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水、电、气的供用、维保、维修改造工程，室内外维修改造工程，绿化工程，房屋租赁及物业服务等</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总务处</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0823">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计算机软件开发</a:t>
                      </a: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、信息资源开发、</a:t>
                      </a:r>
                      <a:r>
                        <a:rPr kumimoji="0" lang="zh-CN" altLang="en-US"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信息技术咨询与设计服务</a:t>
                      </a: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、信息化运维、网络工程等</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smtClean="0">
                          <a:ln>
                            <a:noFill/>
                          </a:ln>
                          <a:solidFill>
                            <a:srgbClr val="000000"/>
                          </a:solidFill>
                          <a:effectLst/>
                          <a:latin typeface="Calibri" pitchFamily="34" charset="0"/>
                          <a:ea typeface="微软雅黑" pitchFamily="34" charset="-122"/>
                          <a:cs typeface="Times New Roman" pitchFamily="18" charset="0"/>
                        </a:rPr>
                        <a:t>信息化管理办公室</a:t>
                      </a:r>
                      <a:endParaRPr kumimoji="0" lang="zh-CN" altLang="zh-CN" sz="1400" b="0" i="0" u="none" strike="noStrike" cap="none" normalizeH="0" baseline="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4063">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涉及对外购买的图书出版、测试化验加工、数据采集等服务</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科学研究院</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5270">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审计服务、审计咨询等</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审计处</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038">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教材出版、本科生教材供应等</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rgbClr val="000000"/>
                          </a:solidFill>
                          <a:effectLst/>
                          <a:latin typeface="Calibri" pitchFamily="34" charset="0"/>
                          <a:ea typeface="微软雅黑" pitchFamily="34" charset="-122"/>
                          <a:cs typeface="Times New Roman" pitchFamily="18" charset="0"/>
                        </a:rPr>
                        <a:t>教务部</a:t>
                      </a: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6477">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其它未列明的项目（主要是服务项目）</a:t>
                      </a:r>
                      <a:endParaRPr kumimoji="0" lang="zh-CN" altLang="zh-CN"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参考合同管理业务归口范围确定，详见</a:t>
                      </a:r>
                      <a:endParaRPr kumimoji="0" lang="en-US" altLang="zh-CN"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en-US" altLang="zh-CN" sz="1400" u="sng" dirty="0" smtClean="0">
                          <a:solidFill>
                            <a:srgbClr val="000000"/>
                          </a:solidFill>
                          <a:hlinkClick r:id="rId3"/>
                        </a:rPr>
                        <a:t>http://fzghb.sysu.edu.cn/docs/20160704112342704491.pdf</a:t>
                      </a:r>
                      <a:endParaRPr lang="en-US" altLang="zh-CN" sz="1400" u="sng" dirty="0" smtClean="0">
                        <a:solidFill>
                          <a:srgbClr val="000000"/>
                        </a:solidFill>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chemeClr val="tx1"/>
                        </a:solidFill>
                        <a:effectLst/>
                        <a:latin typeface="Calibri" pitchFamily="34" charset="0"/>
                        <a:ea typeface="微软雅黑" pitchFamily="34" charset="-122"/>
                        <a:cs typeface="Times New Roman" pitchFamily="18" charset="0"/>
                      </a:endParaRP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240">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合同管理办法中未明确归口范围的项目</a:t>
                      </a:r>
                      <a:endParaRPr kumimoji="0" lang="zh-CN" altLang="zh-CN"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endParaRPr>
                    </a:p>
                  </a:txBody>
                  <a:tcPr marL="42232" marR="42232" marT="9316"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0" latinLnBrk="0" hangingPunct="0">
                        <a:spcBef>
                          <a:spcPct val="20000"/>
                        </a:spcBef>
                        <a:buFont typeface="Arial" charset="0"/>
                        <a:defRPr sz="2800" kern="1200">
                          <a:solidFill>
                            <a:schemeClr val="tx1"/>
                          </a:solidFill>
                          <a:latin typeface="Calibri" pitchFamily="34" charset="0"/>
                          <a:ea typeface="宋体" pitchFamily="2" charset="-122"/>
                        </a:defRPr>
                      </a:lvl1pPr>
                      <a:lvl2pPr marL="742950" indent="-285750" algn="l" defTabSz="914400" rtl="0" eaLnBrk="0" latinLnBrk="0" hangingPunct="0">
                        <a:spcBef>
                          <a:spcPct val="20000"/>
                        </a:spcBef>
                        <a:buFont typeface="Arial" charset="0"/>
                        <a:defRPr sz="2400" kern="1200">
                          <a:solidFill>
                            <a:schemeClr val="tx1"/>
                          </a:solidFill>
                          <a:latin typeface="Calibri" pitchFamily="34" charset="0"/>
                          <a:ea typeface="宋体" pitchFamily="2" charset="-122"/>
                        </a:defRPr>
                      </a:lvl2pPr>
                      <a:lvl3pPr marL="1143000" indent="-228600" algn="l" defTabSz="914400" rtl="0" eaLnBrk="0" latinLnBrk="0" hangingPunct="0">
                        <a:spcBef>
                          <a:spcPct val="20000"/>
                        </a:spcBef>
                        <a:buFont typeface="Arial" charset="0"/>
                        <a:defRPr sz="2000" kern="1200">
                          <a:solidFill>
                            <a:schemeClr val="tx1"/>
                          </a:solidFill>
                          <a:latin typeface="Calibri" pitchFamily="34" charset="0"/>
                          <a:ea typeface="宋体" pitchFamily="2" charset="-122"/>
                        </a:defRPr>
                      </a:lvl3pPr>
                      <a:lvl4pPr marL="16002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4pPr>
                      <a:lvl5pPr marL="2057400" indent="-228600" algn="l" defTabSz="914400" rtl="0" eaLnBrk="0" latinLnBrk="0" hangingPunct="0">
                        <a:spcBef>
                          <a:spcPct val="20000"/>
                        </a:spcBef>
                        <a:buFont typeface="Arial" charset="0"/>
                        <a:defRPr sz="1800" kern="1200">
                          <a:solidFill>
                            <a:schemeClr val="tx1"/>
                          </a:solidFill>
                          <a:latin typeface="Calibri" pitchFamily="34" charset="0"/>
                          <a:ea typeface="宋体" pitchFamily="2" charset="-122"/>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Calibri" pitchFamily="34" charset="0"/>
                          <a:ea typeface="宋体"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rgbClr val="FF0000"/>
                          </a:solidFill>
                          <a:effectLst/>
                          <a:latin typeface="Calibri" pitchFamily="34" charset="0"/>
                          <a:ea typeface="微软雅黑" pitchFamily="34" charset="-122"/>
                          <a:cs typeface="Times New Roman" pitchFamily="18" charset="0"/>
                        </a:rPr>
                        <a:t>财务与国资管理处（国有资产管理办公室）</a:t>
                      </a:r>
                    </a:p>
                  </a:txBody>
                  <a:tcPr marL="42232" marR="42232" marT="9316" marB="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矩形 5"/>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职能部门分工</a:t>
            </a:r>
            <a:endParaRPr lang="en-US" altLang="zh-CN" dirty="0">
              <a:solidFill>
                <a:srgbClr val="000000"/>
              </a:solidFill>
              <a:latin typeface="KaiTi" charset="-122"/>
              <a:ea typeface="KaiTi" charset="-122"/>
              <a:cs typeface="KaiTi" charset="-122"/>
            </a:endParaRPr>
          </a:p>
        </p:txBody>
      </p:sp>
    </p:spTree>
    <p:extLst>
      <p:ext uri="{BB962C8B-B14F-4D97-AF65-F5344CB8AC3E}">
        <p14:creationId xmlns:p14="http://schemas.microsoft.com/office/powerpoint/2010/main" xmlns="" val="1600563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20" name="Rectangle 2"/>
          <p:cNvSpPr txBox="1">
            <a:spLocks noChangeArrowheads="1"/>
          </p:cNvSpPr>
          <p:nvPr/>
        </p:nvSpPr>
        <p:spPr bwMode="auto">
          <a:xfrm>
            <a:off x="2130276" y="1169440"/>
            <a:ext cx="7659161" cy="4265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eaLnBrk="0" fontAlgn="base" hangingPunct="0">
              <a:spcBef>
                <a:spcPct val="0"/>
              </a:spcBef>
              <a:spcAft>
                <a:spcPct val="0"/>
              </a:spcAft>
              <a:defRPr sz="4400">
                <a:solidFill>
                  <a:schemeClr val="tx1"/>
                </a:solidFill>
                <a:latin typeface="Calibri" pitchFamily="34" charset="0"/>
                <a:ea typeface="宋体" pitchFamily="2" charset="-122"/>
              </a:defRPr>
            </a:lvl6pPr>
            <a:lvl7pPr marL="914400" algn="ctr" rtl="0" eaLnBrk="0" fontAlgn="base" hangingPunct="0">
              <a:spcBef>
                <a:spcPct val="0"/>
              </a:spcBef>
              <a:spcAft>
                <a:spcPct val="0"/>
              </a:spcAft>
              <a:defRPr sz="4400">
                <a:solidFill>
                  <a:schemeClr val="tx1"/>
                </a:solidFill>
                <a:latin typeface="Calibri" pitchFamily="34" charset="0"/>
                <a:ea typeface="宋体" pitchFamily="2" charset="-122"/>
              </a:defRPr>
            </a:lvl7pPr>
            <a:lvl8pPr marL="1371600" algn="ctr" rtl="0" eaLnBrk="0" fontAlgn="base" hangingPunct="0">
              <a:spcBef>
                <a:spcPct val="0"/>
              </a:spcBef>
              <a:spcAft>
                <a:spcPct val="0"/>
              </a:spcAft>
              <a:defRPr sz="4400">
                <a:solidFill>
                  <a:schemeClr val="tx1"/>
                </a:solidFill>
                <a:latin typeface="Calibri" pitchFamily="34" charset="0"/>
                <a:ea typeface="宋体" pitchFamily="2" charset="-122"/>
              </a:defRPr>
            </a:lvl8pPr>
            <a:lvl9pPr marL="1828800" algn="ctr" rtl="0" eaLnBrk="0" fontAlgn="base" hangingPunct="0">
              <a:spcBef>
                <a:spcPct val="0"/>
              </a:spcBef>
              <a:spcAft>
                <a:spcPct val="0"/>
              </a:spcAft>
              <a:defRPr sz="4400">
                <a:solidFill>
                  <a:schemeClr val="tx1"/>
                </a:solidFill>
                <a:latin typeface="Calibri" pitchFamily="34" charset="0"/>
                <a:ea typeface="宋体" pitchFamily="2" charset="-122"/>
              </a:defRPr>
            </a:lvl9pPr>
          </a:lstStyle>
          <a:p>
            <a:pPr eaLnBrk="1" hangingPunct="1"/>
            <a:r>
              <a:rPr lang="zh-CN" altLang="en-US" sz="2400" kern="0" dirty="0" smtClean="0">
                <a:ea typeface="黑体" charset="-122"/>
              </a:rPr>
              <a:t>中山大学采购政策、限额、采购方式一览图</a:t>
            </a:r>
            <a:endParaRPr lang="zh-CN" altLang="en-US" sz="2400" kern="0" dirty="0">
              <a:ea typeface="黑体" charset="-122"/>
            </a:endParaRPr>
          </a:p>
        </p:txBody>
      </p:sp>
      <p:cxnSp>
        <p:nvCxnSpPr>
          <p:cNvPr id="21" name="直接连接符 24"/>
          <p:cNvCxnSpPr/>
          <p:nvPr/>
        </p:nvCxnSpPr>
        <p:spPr>
          <a:xfrm flipH="1" flipV="1">
            <a:off x="3064079" y="5509535"/>
            <a:ext cx="1793234" cy="35721"/>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3" name="矩形 22"/>
          <p:cNvSpPr>
            <a:spLocks noChangeArrowheads="1"/>
          </p:cNvSpPr>
          <p:nvPr/>
        </p:nvSpPr>
        <p:spPr bwMode="auto">
          <a:xfrm rot="10800000">
            <a:off x="3354874" y="2011719"/>
            <a:ext cx="4145626" cy="1406286"/>
          </a:xfrm>
          <a:prstGeom prst="rect">
            <a:avLst/>
          </a:prstGeom>
          <a:gradFill rotWithShape="1">
            <a:gsLst>
              <a:gs pos="0">
                <a:srgbClr val="FFF200"/>
              </a:gs>
              <a:gs pos="45000">
                <a:srgbClr val="FF7A00"/>
              </a:gs>
              <a:gs pos="70000">
                <a:srgbClr val="FF0300"/>
              </a:gs>
              <a:gs pos="100000">
                <a:srgbClr val="4D0808"/>
              </a:gs>
            </a:gsLst>
            <a:lin ang="0"/>
          </a:gradFill>
          <a:ln>
            <a:noFill/>
          </a:ln>
          <a:effectLst>
            <a:outerShdw blurRad="50800" dist="50800" dir="5400000" algn="ctr" rotWithShape="0">
              <a:schemeClr val="bg1">
                <a:alpha val="74998"/>
              </a:schemeClr>
            </a:outerShdw>
          </a:effectLst>
          <a:extLst>
            <a:ext uri="{91240B29-F687-4F45-9708-019B960494DF}">
              <a14:hiddenLine xmlns:a14="http://schemas.microsoft.com/office/drawing/2010/main" xmlns="" w="25400">
                <a:solidFill>
                  <a:srgbClr val="000000"/>
                </a:solidFill>
                <a:miter lim="800000"/>
                <a:headEnd/>
                <a:tailEnd/>
              </a14:hiddenLine>
            </a:ext>
          </a:extLst>
        </p:spPr>
        <p:txBody>
          <a:bodyPr anchor="ctr"/>
          <a:lstStyle/>
          <a:p>
            <a:pPr algn="ctr" fontAlgn="auto">
              <a:spcBef>
                <a:spcPts val="0"/>
              </a:spcBef>
              <a:spcAft>
                <a:spcPts val="0"/>
              </a:spcAft>
              <a:defRPr/>
            </a:pPr>
            <a:endParaRPr lang="zh-CN" altLang="en-US">
              <a:solidFill>
                <a:srgbClr val="FFFFFF"/>
              </a:solidFill>
              <a:latin typeface="+mn-lt"/>
              <a:ea typeface="+mn-ea"/>
            </a:endParaRPr>
          </a:p>
        </p:txBody>
      </p:sp>
      <p:sp>
        <p:nvSpPr>
          <p:cNvPr id="24" name="矩形 23"/>
          <p:cNvSpPr/>
          <p:nvPr/>
        </p:nvSpPr>
        <p:spPr>
          <a:xfrm rot="10800000">
            <a:off x="3354854" y="3418020"/>
            <a:ext cx="3717000" cy="1295400"/>
          </a:xfrm>
          <a:prstGeom prst="rect">
            <a:avLst/>
          </a:prstGeom>
          <a:gradFill flip="none" rotWithShape="1">
            <a:gsLst>
              <a:gs pos="0">
                <a:srgbClr val="03D4A8">
                  <a:alpha val="0"/>
                </a:srgbClr>
              </a:gs>
              <a:gs pos="25000">
                <a:srgbClr val="21D6E0"/>
              </a:gs>
              <a:gs pos="75000">
                <a:srgbClr val="0087E6"/>
              </a:gs>
              <a:gs pos="100000">
                <a:srgbClr val="005CB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FFFFFF"/>
              </a:solidFill>
            </a:endParaRPr>
          </a:p>
        </p:txBody>
      </p:sp>
      <p:cxnSp>
        <p:nvCxnSpPr>
          <p:cNvPr id="25" name="直接连接符 21"/>
          <p:cNvCxnSpPr/>
          <p:nvPr/>
        </p:nvCxnSpPr>
        <p:spPr>
          <a:xfrm>
            <a:off x="3360506" y="1981316"/>
            <a:ext cx="0" cy="3961610"/>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6" name="TextBox 26"/>
          <p:cNvSpPr txBox="1">
            <a:spLocks noChangeArrowheads="1"/>
          </p:cNvSpPr>
          <p:nvPr/>
        </p:nvSpPr>
        <p:spPr bwMode="auto">
          <a:xfrm>
            <a:off x="1696590" y="5787050"/>
            <a:ext cx="166304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r>
              <a:rPr lang="zh-CN" altLang="en-US" sz="1400" dirty="0">
                <a:solidFill>
                  <a:srgbClr val="FF0000"/>
                </a:solidFill>
              </a:rPr>
              <a:t>政府集中</a:t>
            </a:r>
            <a:r>
              <a:rPr lang="zh-CN" altLang="en-US" sz="1400" dirty="0" smtClean="0">
                <a:solidFill>
                  <a:srgbClr val="FF0000"/>
                </a:solidFill>
              </a:rPr>
              <a:t>采购</a:t>
            </a:r>
            <a:endParaRPr lang="zh-CN" altLang="en-US" sz="1400" dirty="0">
              <a:solidFill>
                <a:srgbClr val="FF0000"/>
              </a:solidFill>
            </a:endParaRPr>
          </a:p>
        </p:txBody>
      </p:sp>
      <p:sp>
        <p:nvSpPr>
          <p:cNvPr id="27" name="TextBox 31"/>
          <p:cNvSpPr txBox="1">
            <a:spLocks noChangeArrowheads="1"/>
          </p:cNvSpPr>
          <p:nvPr/>
        </p:nvSpPr>
        <p:spPr bwMode="auto">
          <a:xfrm>
            <a:off x="7811967" y="3243001"/>
            <a:ext cx="2883759"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1400" dirty="0">
                <a:solidFill>
                  <a:srgbClr val="C00000"/>
                </a:solidFill>
              </a:rPr>
              <a:t>公开招标数额标准</a:t>
            </a:r>
            <a:r>
              <a:rPr lang="zh-CN" altLang="en-US" sz="1400" dirty="0" smtClean="0">
                <a:solidFill>
                  <a:srgbClr val="C00000"/>
                </a:solidFill>
              </a:rPr>
              <a:t>：</a:t>
            </a:r>
            <a:endParaRPr lang="en-US" altLang="zh-CN" sz="1400" dirty="0" smtClean="0">
              <a:solidFill>
                <a:srgbClr val="C00000"/>
              </a:solidFill>
            </a:endParaRPr>
          </a:p>
          <a:p>
            <a:pPr eaLnBrk="1" hangingPunct="1">
              <a:spcBef>
                <a:spcPct val="0"/>
              </a:spcBef>
              <a:buFontTx/>
              <a:buNone/>
            </a:pPr>
            <a:r>
              <a:rPr lang="zh-CN" altLang="en-US" sz="1400" dirty="0">
                <a:solidFill>
                  <a:srgbClr val="000000"/>
                </a:solidFill>
              </a:rPr>
              <a:t>货物、服务</a:t>
            </a:r>
            <a:r>
              <a:rPr lang="en-US" altLang="zh-CN" sz="1400" dirty="0">
                <a:solidFill>
                  <a:srgbClr val="FF0000"/>
                </a:solidFill>
              </a:rPr>
              <a:t>200</a:t>
            </a:r>
            <a:r>
              <a:rPr lang="zh-CN" altLang="en-US" sz="1400" dirty="0">
                <a:solidFill>
                  <a:srgbClr val="000000"/>
                </a:solidFill>
              </a:rPr>
              <a:t>万</a:t>
            </a:r>
            <a:r>
              <a:rPr lang="zh-CN" altLang="en-US" sz="1400" dirty="0" smtClean="0">
                <a:solidFill>
                  <a:srgbClr val="000000"/>
                </a:solidFill>
              </a:rPr>
              <a:t>元，工程</a:t>
            </a:r>
            <a:r>
              <a:rPr lang="en-US" altLang="zh-CN" sz="1400" dirty="0">
                <a:solidFill>
                  <a:srgbClr val="FF0000"/>
                </a:solidFill>
              </a:rPr>
              <a:t>400</a:t>
            </a:r>
            <a:r>
              <a:rPr lang="zh-CN" altLang="en-US" sz="1400" dirty="0" smtClean="0">
                <a:solidFill>
                  <a:srgbClr val="000000"/>
                </a:solidFill>
              </a:rPr>
              <a:t>万元</a:t>
            </a:r>
            <a:endParaRPr lang="en-US" altLang="zh-CN" sz="1400" dirty="0">
              <a:solidFill>
                <a:srgbClr val="000000"/>
              </a:solidFill>
            </a:endParaRPr>
          </a:p>
        </p:txBody>
      </p:sp>
      <p:sp>
        <p:nvSpPr>
          <p:cNvPr id="28" name="TextBox 48"/>
          <p:cNvSpPr txBox="1">
            <a:spLocks noChangeArrowheads="1"/>
          </p:cNvSpPr>
          <p:nvPr/>
        </p:nvSpPr>
        <p:spPr bwMode="auto">
          <a:xfrm>
            <a:off x="7799928" y="4400765"/>
            <a:ext cx="3354172" cy="523220"/>
          </a:xfrm>
          <a:prstGeom prst="rect">
            <a:avLst/>
          </a:prstGeom>
          <a:noFill/>
          <a:ln w="9525">
            <a:noFill/>
            <a:miter lim="800000"/>
            <a:headEnd/>
            <a:tailEnd/>
          </a:ln>
        </p:spPr>
        <p:txBody>
          <a:bodyPr wrap="square">
            <a:spAutoFit/>
          </a:bodyPr>
          <a:lstStyle>
            <a:lvl1pPr eaLnBrk="0" hangingPunct="0">
              <a:defRPr>
                <a:solidFill>
                  <a:schemeClr val="tx1"/>
                </a:solidFill>
                <a:latin typeface="Calibri" charset="0"/>
                <a:ea typeface="宋体" charset="-122"/>
              </a:defRPr>
            </a:lvl1pPr>
            <a:lvl2pPr marL="742950" indent="-285750" eaLnBrk="0" hangingPunct="0">
              <a:defRPr>
                <a:solidFill>
                  <a:schemeClr val="tx1"/>
                </a:solidFill>
                <a:latin typeface="Calibri" charset="0"/>
                <a:ea typeface="宋体" charset="-122"/>
              </a:defRPr>
            </a:lvl2pPr>
            <a:lvl3pPr marL="1143000" indent="-228600" eaLnBrk="0" hangingPunct="0">
              <a:defRPr>
                <a:solidFill>
                  <a:schemeClr val="tx1"/>
                </a:solidFill>
                <a:latin typeface="Calibri" charset="0"/>
                <a:ea typeface="宋体" charset="-122"/>
              </a:defRPr>
            </a:lvl3pPr>
            <a:lvl4pPr marL="1600200" indent="-228600" eaLnBrk="0" hangingPunct="0">
              <a:defRPr>
                <a:solidFill>
                  <a:schemeClr val="tx1"/>
                </a:solidFill>
                <a:latin typeface="Calibri" charset="0"/>
                <a:ea typeface="宋体" charset="-122"/>
              </a:defRPr>
            </a:lvl4pPr>
            <a:lvl5pPr marL="2057400" indent="-228600" eaLnBrk="0" hangingPunct="0">
              <a:defRPr>
                <a:solidFill>
                  <a:schemeClr val="tx1"/>
                </a:solidFill>
                <a:latin typeface="Calibri" charset="0"/>
                <a:ea typeface="宋体" charset="-122"/>
              </a:defRPr>
            </a:lvl5pPr>
            <a:lvl6pPr marL="2514600" indent="-228600" eaLnBrk="0" fontAlgn="base" hangingPunct="0">
              <a:spcBef>
                <a:spcPct val="0"/>
              </a:spcBef>
              <a:spcAft>
                <a:spcPct val="0"/>
              </a:spcAft>
              <a:defRPr>
                <a:solidFill>
                  <a:schemeClr val="tx1"/>
                </a:solidFill>
                <a:latin typeface="Calibri" charset="0"/>
                <a:ea typeface="宋体" charset="-122"/>
              </a:defRPr>
            </a:lvl6pPr>
            <a:lvl7pPr marL="2971800" indent="-228600" eaLnBrk="0" fontAlgn="base" hangingPunct="0">
              <a:spcBef>
                <a:spcPct val="0"/>
              </a:spcBef>
              <a:spcAft>
                <a:spcPct val="0"/>
              </a:spcAft>
              <a:defRPr>
                <a:solidFill>
                  <a:schemeClr val="tx1"/>
                </a:solidFill>
                <a:latin typeface="Calibri" charset="0"/>
                <a:ea typeface="宋体" charset="-122"/>
              </a:defRPr>
            </a:lvl7pPr>
            <a:lvl8pPr marL="3429000" indent="-228600" eaLnBrk="0" fontAlgn="base" hangingPunct="0">
              <a:spcBef>
                <a:spcPct val="0"/>
              </a:spcBef>
              <a:spcAft>
                <a:spcPct val="0"/>
              </a:spcAft>
              <a:defRPr>
                <a:solidFill>
                  <a:schemeClr val="tx1"/>
                </a:solidFill>
                <a:latin typeface="Calibri" charset="0"/>
                <a:ea typeface="宋体" charset="-122"/>
              </a:defRPr>
            </a:lvl8pPr>
            <a:lvl9pPr marL="3886200" indent="-228600" eaLnBrk="0" fontAlgn="base" hangingPunct="0">
              <a:spcBef>
                <a:spcPct val="0"/>
              </a:spcBef>
              <a:spcAft>
                <a:spcPct val="0"/>
              </a:spcAft>
              <a:defRPr>
                <a:solidFill>
                  <a:schemeClr val="tx1"/>
                </a:solidFill>
                <a:latin typeface="Calibri" charset="0"/>
                <a:ea typeface="宋体" charset="-122"/>
              </a:defRPr>
            </a:lvl9pPr>
          </a:lstStyle>
          <a:p>
            <a:pPr eaLnBrk="1" hangingPunct="1"/>
            <a:r>
              <a:rPr lang="zh-CN" altLang="en-US" sz="1400" dirty="0">
                <a:solidFill>
                  <a:srgbClr val="C00000"/>
                </a:solidFill>
              </a:rPr>
              <a:t>政府采购起点限额</a:t>
            </a:r>
            <a:r>
              <a:rPr lang="en-US" altLang="zh-CN" sz="1400" dirty="0">
                <a:solidFill>
                  <a:srgbClr val="C00000"/>
                </a:solidFill>
              </a:rPr>
              <a:t> </a:t>
            </a:r>
            <a:r>
              <a:rPr lang="zh-CN" altLang="en-US" sz="1400" dirty="0" smtClean="0">
                <a:solidFill>
                  <a:srgbClr val="C00000"/>
                </a:solidFill>
              </a:rPr>
              <a:t>：</a:t>
            </a:r>
            <a:endParaRPr lang="en-US" altLang="zh-CN" sz="1400" dirty="0" smtClean="0">
              <a:solidFill>
                <a:srgbClr val="C00000"/>
              </a:solidFill>
            </a:endParaRPr>
          </a:p>
          <a:p>
            <a:pPr eaLnBrk="1" hangingPunct="1"/>
            <a:r>
              <a:rPr lang="zh-CN" altLang="en-US" sz="1400" dirty="0" smtClean="0">
                <a:solidFill>
                  <a:srgbClr val="000000"/>
                </a:solidFill>
              </a:rPr>
              <a:t>货物</a:t>
            </a:r>
            <a:r>
              <a:rPr lang="zh-CN" altLang="en-US" sz="1400" dirty="0">
                <a:solidFill>
                  <a:srgbClr val="000000"/>
                </a:solidFill>
              </a:rPr>
              <a:t>、服务</a:t>
            </a:r>
            <a:r>
              <a:rPr lang="en-US" altLang="zh-CN" sz="1400" dirty="0">
                <a:solidFill>
                  <a:srgbClr val="FF0000"/>
                </a:solidFill>
              </a:rPr>
              <a:t>100</a:t>
            </a:r>
            <a:r>
              <a:rPr lang="zh-CN" altLang="en-US" sz="1400" dirty="0">
                <a:solidFill>
                  <a:srgbClr val="000000"/>
                </a:solidFill>
              </a:rPr>
              <a:t>万</a:t>
            </a:r>
            <a:r>
              <a:rPr lang="zh-CN" altLang="en-US" sz="1400" dirty="0" smtClean="0">
                <a:solidFill>
                  <a:srgbClr val="000000"/>
                </a:solidFill>
              </a:rPr>
              <a:t>元，工程</a:t>
            </a:r>
            <a:r>
              <a:rPr lang="en-US" altLang="zh-CN" sz="1400" dirty="0">
                <a:solidFill>
                  <a:srgbClr val="FF0000"/>
                </a:solidFill>
              </a:rPr>
              <a:t>120</a:t>
            </a:r>
            <a:r>
              <a:rPr lang="zh-CN" altLang="en-US" sz="1400" dirty="0">
                <a:solidFill>
                  <a:srgbClr val="000000"/>
                </a:solidFill>
              </a:rPr>
              <a:t>万元</a:t>
            </a:r>
          </a:p>
        </p:txBody>
      </p:sp>
      <p:sp>
        <p:nvSpPr>
          <p:cNvPr id="30" name="TextBox 52"/>
          <p:cNvSpPr txBox="1">
            <a:spLocks noChangeArrowheads="1"/>
          </p:cNvSpPr>
          <p:nvPr/>
        </p:nvSpPr>
        <p:spPr bwMode="auto">
          <a:xfrm>
            <a:off x="876244" y="2011718"/>
            <a:ext cx="758171"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2000" b="1" dirty="0">
                <a:solidFill>
                  <a:srgbClr val="000000"/>
                </a:solidFill>
              </a:rPr>
              <a:t>金额</a:t>
            </a:r>
            <a:endParaRPr lang="en-US" altLang="zh-CN" sz="2000" b="1" dirty="0">
              <a:solidFill>
                <a:srgbClr val="000000"/>
              </a:solidFill>
            </a:endParaRPr>
          </a:p>
        </p:txBody>
      </p:sp>
      <p:cxnSp>
        <p:nvCxnSpPr>
          <p:cNvPr id="31" name="直接连接符 34"/>
          <p:cNvCxnSpPr>
            <a:cxnSpLocks noChangeShapeType="1"/>
          </p:cNvCxnSpPr>
          <p:nvPr/>
        </p:nvCxnSpPr>
        <p:spPr bwMode="auto">
          <a:xfrm rot="5400000">
            <a:off x="-425909" y="3889492"/>
            <a:ext cx="4135438" cy="1587"/>
          </a:xfrm>
          <a:prstGeom prst="line">
            <a:avLst/>
          </a:prstGeom>
          <a:noFill/>
          <a:ln w="38100">
            <a:solidFill>
              <a:schemeClr val="accent1"/>
            </a:solidFill>
            <a:round/>
            <a:headEnd type="triangle" w="med" len="med"/>
            <a:tailEnd/>
          </a:ln>
          <a:effectLst>
            <a:outerShdw blurRad="40000" dist="23000" dir="5400000" rotWithShape="0">
              <a:srgbClr val="000000">
                <a:alpha val="34999"/>
              </a:srgbClr>
            </a:outerShdw>
          </a:effectLst>
          <a:extLst>
            <a:ext uri="{909E8E84-426E-40DD-AFC4-6F175D3DCCD1}">
              <a14:hiddenFill xmlns:a14="http://schemas.microsoft.com/office/drawing/2010/main" xmlns="">
                <a:noFill/>
              </a14:hiddenFill>
            </a:ext>
          </a:extLst>
        </p:spPr>
      </p:cxnSp>
      <p:sp>
        <p:nvSpPr>
          <p:cNvPr id="32" name="TextBox 58"/>
          <p:cNvSpPr txBox="1">
            <a:spLocks noChangeArrowheads="1"/>
          </p:cNvSpPr>
          <p:nvPr/>
        </p:nvSpPr>
        <p:spPr bwMode="auto">
          <a:xfrm>
            <a:off x="9710652" y="5716881"/>
            <a:ext cx="98507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2000" b="1" dirty="0">
                <a:solidFill>
                  <a:srgbClr val="000000"/>
                </a:solidFill>
              </a:rPr>
              <a:t>品目</a:t>
            </a:r>
            <a:endParaRPr lang="en-US" altLang="zh-CN" sz="2000" b="1" dirty="0">
              <a:solidFill>
                <a:srgbClr val="000000"/>
              </a:solidFill>
            </a:endParaRPr>
          </a:p>
        </p:txBody>
      </p:sp>
      <p:sp>
        <p:nvSpPr>
          <p:cNvPr id="33" name="TextBox 25"/>
          <p:cNvSpPr txBox="1">
            <a:spLocks noChangeArrowheads="1"/>
          </p:cNvSpPr>
          <p:nvPr/>
        </p:nvSpPr>
        <p:spPr bwMode="auto">
          <a:xfrm>
            <a:off x="3932944" y="2346442"/>
            <a:ext cx="3562772"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2000">
                <a:solidFill>
                  <a:srgbClr val="000000"/>
                </a:solidFill>
              </a:rPr>
              <a:t>必须公开招标（电子招投标）</a:t>
            </a:r>
          </a:p>
        </p:txBody>
      </p:sp>
      <p:cxnSp>
        <p:nvCxnSpPr>
          <p:cNvPr id="34" name="直接连接符 37"/>
          <p:cNvCxnSpPr/>
          <p:nvPr/>
        </p:nvCxnSpPr>
        <p:spPr>
          <a:xfrm flipH="1" flipV="1">
            <a:off x="3357050" y="3384727"/>
            <a:ext cx="4477697" cy="7938"/>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rot="10800000">
            <a:off x="1668027" y="2014507"/>
            <a:ext cx="1664462" cy="367679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FFFFFF"/>
              </a:solidFill>
            </a:endParaRPr>
          </a:p>
        </p:txBody>
      </p:sp>
      <p:sp>
        <p:nvSpPr>
          <p:cNvPr id="36" name="TextBox 23"/>
          <p:cNvSpPr txBox="1">
            <a:spLocks noChangeArrowheads="1"/>
          </p:cNvSpPr>
          <p:nvPr/>
        </p:nvSpPr>
        <p:spPr bwMode="auto">
          <a:xfrm>
            <a:off x="1690411" y="1981316"/>
            <a:ext cx="1642078" cy="36471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171450" indent="-171450"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marL="0" indent="0" eaLnBrk="1" hangingPunct="1">
              <a:spcBef>
                <a:spcPct val="0"/>
              </a:spcBef>
              <a:buNone/>
            </a:pPr>
            <a:endParaRPr lang="en-US" altLang="zh-CN" sz="1100" b="1" dirty="0" smtClean="0">
              <a:solidFill>
                <a:srgbClr val="FF0000"/>
              </a:solidFill>
            </a:endParaRPr>
          </a:p>
          <a:p>
            <a:pPr marL="0" indent="0" eaLnBrk="1" hangingPunct="1">
              <a:spcBef>
                <a:spcPct val="0"/>
              </a:spcBef>
              <a:buNone/>
            </a:pPr>
            <a:r>
              <a:rPr lang="zh-CN" altLang="en-US" sz="1100" b="1" dirty="0" smtClean="0">
                <a:solidFill>
                  <a:srgbClr val="FF0000"/>
                </a:solidFill>
              </a:rPr>
              <a:t>教学</a:t>
            </a:r>
            <a:r>
              <a:rPr lang="zh-CN" altLang="en-US" sz="1100" b="1" dirty="0">
                <a:solidFill>
                  <a:srgbClr val="FF0000"/>
                </a:solidFill>
              </a:rPr>
              <a:t>科研仪器设备除外</a:t>
            </a:r>
            <a:endParaRPr lang="en-US" altLang="zh-CN" sz="1100" b="1" dirty="0">
              <a:solidFill>
                <a:srgbClr val="FF0000"/>
              </a:solidFill>
            </a:endParaRPr>
          </a:p>
          <a:p>
            <a:pPr eaLnBrk="1" hangingPunct="1">
              <a:spcBef>
                <a:spcPct val="0"/>
              </a:spcBef>
              <a:buFont typeface="Wingdings" charset="2"/>
              <a:buChar char="u"/>
            </a:pPr>
            <a:endParaRPr lang="en-US" altLang="zh-CN" sz="1100" dirty="0">
              <a:solidFill>
                <a:srgbClr val="000000"/>
              </a:solidFill>
            </a:endParaRPr>
          </a:p>
          <a:p>
            <a:pPr eaLnBrk="1" hangingPunct="1">
              <a:spcBef>
                <a:spcPct val="0"/>
              </a:spcBef>
              <a:buFont typeface="Wingdings" charset="2"/>
              <a:buChar char="u"/>
            </a:pPr>
            <a:r>
              <a:rPr lang="zh-CN" altLang="en-US" sz="1100" dirty="0" smtClean="0">
                <a:solidFill>
                  <a:srgbClr val="000000"/>
                </a:solidFill>
              </a:rPr>
              <a:t>台式</a:t>
            </a:r>
            <a:r>
              <a:rPr lang="zh-CN" altLang="en-US" sz="1100" dirty="0">
                <a:solidFill>
                  <a:srgbClr val="000000"/>
                </a:solidFill>
              </a:rPr>
              <a:t>计算机</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便携式计算机</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服务器</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打印机</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复印机</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扫描仪</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投影仪</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多功能一体机</a:t>
            </a:r>
            <a:endParaRPr lang="en-US" altLang="zh-CN" sz="1100" dirty="0">
              <a:solidFill>
                <a:srgbClr val="000000"/>
              </a:solidFill>
            </a:endParaRPr>
          </a:p>
          <a:p>
            <a:pPr eaLnBrk="1" hangingPunct="1">
              <a:spcBef>
                <a:spcPct val="0"/>
              </a:spcBef>
              <a:buFont typeface="Wingdings" charset="2"/>
              <a:buChar char="u"/>
            </a:pPr>
            <a:r>
              <a:rPr lang="zh-CN" altLang="zh-CN" sz="1100" dirty="0"/>
              <a:t>视频会议系统及会议室音频系统</a:t>
            </a:r>
            <a:endParaRPr lang="en-US" altLang="zh-CN" sz="1100" dirty="0"/>
          </a:p>
          <a:p>
            <a:pPr eaLnBrk="1" hangingPunct="1">
              <a:spcBef>
                <a:spcPct val="0"/>
              </a:spcBef>
              <a:buFont typeface="Wingdings" charset="2"/>
              <a:buChar char="u"/>
            </a:pPr>
            <a:r>
              <a:rPr lang="zh-CN" altLang="en-US" sz="1100" dirty="0">
                <a:solidFill>
                  <a:srgbClr val="000000"/>
                </a:solidFill>
              </a:rPr>
              <a:t>网络设备</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通用软件</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乘用车</a:t>
            </a:r>
            <a:endParaRPr lang="en-US" altLang="zh-CN" sz="1100" dirty="0">
              <a:solidFill>
                <a:srgbClr val="000000"/>
              </a:solidFill>
            </a:endParaRPr>
          </a:p>
          <a:p>
            <a:pPr eaLnBrk="1" hangingPunct="1">
              <a:spcBef>
                <a:spcPct val="0"/>
              </a:spcBef>
              <a:buFont typeface="Wingdings" charset="2"/>
              <a:buChar char="u"/>
            </a:pPr>
            <a:r>
              <a:rPr lang="zh-CN" altLang="en-US" sz="1100" dirty="0">
                <a:solidFill>
                  <a:srgbClr val="000000"/>
                </a:solidFill>
              </a:rPr>
              <a:t>客车</a:t>
            </a:r>
            <a:endParaRPr lang="en-US" altLang="zh-CN" sz="1100" dirty="0">
              <a:solidFill>
                <a:srgbClr val="000000"/>
              </a:solidFill>
            </a:endParaRPr>
          </a:p>
          <a:p>
            <a:pPr eaLnBrk="1" hangingPunct="1">
              <a:spcBef>
                <a:spcPct val="0"/>
              </a:spcBef>
              <a:buFont typeface="Wingdings" charset="2"/>
              <a:buChar char="u"/>
            </a:pPr>
            <a:r>
              <a:rPr lang="zh-CN" altLang="zh-CN" sz="1100" dirty="0"/>
              <a:t>云计算服务</a:t>
            </a:r>
            <a:endParaRPr lang="en-US" altLang="zh-CN" sz="1100" dirty="0">
              <a:solidFill>
                <a:srgbClr val="000000"/>
              </a:solidFill>
            </a:endParaRPr>
          </a:p>
          <a:p>
            <a:pPr eaLnBrk="1" hangingPunct="1">
              <a:spcBef>
                <a:spcPct val="0"/>
              </a:spcBef>
              <a:buFont typeface="Arial" charset="0"/>
              <a:buNone/>
            </a:pPr>
            <a:endParaRPr lang="en-US" altLang="zh-CN" sz="1100" dirty="0" smtClean="0">
              <a:solidFill>
                <a:srgbClr val="000000"/>
              </a:solidFill>
            </a:endParaRPr>
          </a:p>
          <a:p>
            <a:pPr marL="9525" indent="-9525" eaLnBrk="1" hangingPunct="1">
              <a:spcBef>
                <a:spcPct val="0"/>
              </a:spcBef>
              <a:buFont typeface="Arial" charset="0"/>
              <a:buNone/>
            </a:pPr>
            <a:r>
              <a:rPr lang="zh-CN" altLang="en-US" sz="1100" dirty="0" smtClean="0">
                <a:solidFill>
                  <a:srgbClr val="000000"/>
                </a:solidFill>
              </a:rPr>
              <a:t>京</a:t>
            </a:r>
            <a:r>
              <a:rPr lang="zh-CN" altLang="en-US" sz="1100" dirty="0">
                <a:solidFill>
                  <a:srgbClr val="000000"/>
                </a:solidFill>
              </a:rPr>
              <a:t>外单位执行共</a:t>
            </a:r>
            <a:r>
              <a:rPr lang="en-US" altLang="zh-CN" sz="1100" b="1" dirty="0">
                <a:solidFill>
                  <a:srgbClr val="0432FF"/>
                </a:solidFill>
              </a:rPr>
              <a:t>13</a:t>
            </a:r>
            <a:r>
              <a:rPr lang="zh-CN" altLang="en-US" sz="1100" dirty="0">
                <a:solidFill>
                  <a:srgbClr val="000000"/>
                </a:solidFill>
              </a:rPr>
              <a:t>项货物、</a:t>
            </a:r>
            <a:r>
              <a:rPr lang="en-US" altLang="zh-CN" sz="1100" b="1" dirty="0">
                <a:solidFill>
                  <a:srgbClr val="0432FF"/>
                </a:solidFill>
              </a:rPr>
              <a:t>1</a:t>
            </a:r>
            <a:r>
              <a:rPr lang="zh-CN" altLang="en-US" sz="1100" dirty="0">
                <a:solidFill>
                  <a:srgbClr val="000000"/>
                </a:solidFill>
              </a:rPr>
              <a:t>项</a:t>
            </a:r>
            <a:r>
              <a:rPr lang="zh-CN" altLang="en-US" sz="1100" dirty="0" smtClean="0">
                <a:solidFill>
                  <a:srgbClr val="000000"/>
                </a:solidFill>
              </a:rPr>
              <a:t>服务</a:t>
            </a:r>
            <a:endParaRPr lang="en-US" altLang="zh-CN" sz="1100" dirty="0" smtClean="0">
              <a:solidFill>
                <a:srgbClr val="000000"/>
              </a:solidFill>
            </a:endParaRPr>
          </a:p>
        </p:txBody>
      </p:sp>
      <p:sp>
        <p:nvSpPr>
          <p:cNvPr id="37" name="TextBox 25"/>
          <p:cNvSpPr txBox="1">
            <a:spLocks noChangeArrowheads="1"/>
          </p:cNvSpPr>
          <p:nvPr/>
        </p:nvSpPr>
        <p:spPr bwMode="auto">
          <a:xfrm>
            <a:off x="3937769" y="3679942"/>
            <a:ext cx="3557948"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sz="2000" dirty="0">
                <a:solidFill>
                  <a:srgbClr val="000000"/>
                </a:solidFill>
              </a:rPr>
              <a:t>六种政采方式（电子招投标）</a:t>
            </a:r>
          </a:p>
          <a:p>
            <a:pPr eaLnBrk="1" hangingPunct="1">
              <a:spcBef>
                <a:spcPct val="0"/>
              </a:spcBef>
              <a:buFontTx/>
              <a:buNone/>
            </a:pPr>
            <a:endParaRPr lang="zh-CN" altLang="en-US" sz="2000" dirty="0">
              <a:solidFill>
                <a:srgbClr val="000000"/>
              </a:solidFill>
            </a:endParaRPr>
          </a:p>
        </p:txBody>
      </p:sp>
      <p:sp>
        <p:nvSpPr>
          <p:cNvPr id="38" name="矩形 37"/>
          <p:cNvSpPr/>
          <p:nvPr/>
        </p:nvSpPr>
        <p:spPr>
          <a:xfrm rot="10800000">
            <a:off x="3359637" y="4707053"/>
            <a:ext cx="4136079" cy="1000125"/>
          </a:xfrm>
          <a:prstGeom prst="rect">
            <a:avLst/>
          </a:prstGeom>
          <a:gradFill flip="none" rotWithShape="1">
            <a:gsLst>
              <a:gs pos="0">
                <a:srgbClr val="DDEBCF"/>
              </a:gs>
              <a:gs pos="50000">
                <a:srgbClr val="9CB86E"/>
              </a:gs>
              <a:gs pos="100000">
                <a:srgbClr val="156B13"/>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FFFFFF"/>
              </a:solidFill>
            </a:endParaRPr>
          </a:p>
        </p:txBody>
      </p:sp>
      <p:sp>
        <p:nvSpPr>
          <p:cNvPr id="39" name="TextBox 25"/>
          <p:cNvSpPr txBox="1">
            <a:spLocks noChangeArrowheads="1"/>
          </p:cNvSpPr>
          <p:nvPr/>
        </p:nvSpPr>
        <p:spPr bwMode="auto">
          <a:xfrm>
            <a:off x="5433597" y="4829369"/>
            <a:ext cx="2062118"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2000" smtClean="0">
                <a:solidFill>
                  <a:srgbClr val="002060"/>
                </a:solidFill>
              </a:rPr>
              <a:t>（</a:t>
            </a:r>
            <a:r>
              <a:rPr lang="zh-CN" altLang="en-US" sz="2000" dirty="0">
                <a:solidFill>
                  <a:srgbClr val="002060"/>
                </a:solidFill>
              </a:rPr>
              <a:t>快速</a:t>
            </a:r>
            <a:r>
              <a:rPr lang="zh-CN" altLang="en-US" sz="2000" dirty="0" smtClean="0">
                <a:solidFill>
                  <a:srgbClr val="002060"/>
                </a:solidFill>
              </a:rPr>
              <a:t>采购）</a:t>
            </a:r>
            <a:endParaRPr lang="zh-CN" altLang="en-US" sz="2000" dirty="0">
              <a:solidFill>
                <a:srgbClr val="002060"/>
              </a:solidFill>
            </a:endParaRPr>
          </a:p>
        </p:txBody>
      </p:sp>
      <p:sp>
        <p:nvSpPr>
          <p:cNvPr id="40" name="TextBox 31"/>
          <p:cNvSpPr txBox="1">
            <a:spLocks noChangeArrowheads="1"/>
          </p:cNvSpPr>
          <p:nvPr/>
        </p:nvSpPr>
        <p:spPr bwMode="auto">
          <a:xfrm>
            <a:off x="7744153" y="5208629"/>
            <a:ext cx="2459037"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1400" dirty="0">
                <a:solidFill>
                  <a:srgbClr val="C00000"/>
                </a:solidFill>
              </a:rPr>
              <a:t>校内分散采购限额：</a:t>
            </a:r>
            <a:r>
              <a:rPr lang="en-US" altLang="zh-CN" sz="1400" dirty="0">
                <a:solidFill>
                  <a:srgbClr val="000000"/>
                </a:solidFill>
              </a:rPr>
              <a:t> </a:t>
            </a:r>
            <a:r>
              <a:rPr lang="en-US" altLang="zh-CN" sz="1400" dirty="0">
                <a:solidFill>
                  <a:srgbClr val="FF0000"/>
                </a:solidFill>
              </a:rPr>
              <a:t>20</a:t>
            </a:r>
            <a:r>
              <a:rPr lang="zh-CN" altLang="en-US" sz="1400" dirty="0" smtClean="0">
                <a:solidFill>
                  <a:srgbClr val="000000"/>
                </a:solidFill>
              </a:rPr>
              <a:t>万元</a:t>
            </a:r>
            <a:endParaRPr lang="en-US" altLang="zh-CN" sz="1400" dirty="0">
              <a:solidFill>
                <a:srgbClr val="000000"/>
              </a:solidFill>
            </a:endParaRPr>
          </a:p>
        </p:txBody>
      </p:sp>
      <p:cxnSp>
        <p:nvCxnSpPr>
          <p:cNvPr id="42" name="直接连接符 47"/>
          <p:cNvCxnSpPr/>
          <p:nvPr/>
        </p:nvCxnSpPr>
        <p:spPr>
          <a:xfrm flipH="1" flipV="1">
            <a:off x="3388394" y="4702874"/>
            <a:ext cx="4382776" cy="14484"/>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直接连接符 38"/>
          <p:cNvCxnSpPr>
            <a:cxnSpLocks noChangeShapeType="1"/>
          </p:cNvCxnSpPr>
          <p:nvPr/>
        </p:nvCxnSpPr>
        <p:spPr bwMode="auto">
          <a:xfrm flipH="1">
            <a:off x="1339540" y="5702417"/>
            <a:ext cx="9106091" cy="0"/>
          </a:xfrm>
          <a:prstGeom prst="line">
            <a:avLst/>
          </a:prstGeom>
          <a:noFill/>
          <a:ln w="38100">
            <a:solidFill>
              <a:schemeClr val="accent1"/>
            </a:solidFill>
            <a:round/>
            <a:headEnd type="triangle" w="med" len="med"/>
            <a:tailEnd/>
          </a:ln>
          <a:effectLst>
            <a:outerShdw blurRad="40000" dist="23000" dir="5400000" rotWithShape="0">
              <a:srgbClr val="000000">
                <a:alpha val="34999"/>
              </a:srgbClr>
            </a:outerShdw>
          </a:effectLst>
          <a:extLst>
            <a:ext uri="{909E8E84-426E-40DD-AFC4-6F175D3DCCD1}">
              <a14:hiddenFill xmlns:a14="http://schemas.microsoft.com/office/drawing/2010/main" xmlns="">
                <a:noFill/>
              </a14:hiddenFill>
            </a:ext>
          </a:extLst>
        </p:spPr>
      </p:cxnSp>
      <p:sp>
        <p:nvSpPr>
          <p:cNvPr id="43" name="TextBox 25"/>
          <p:cNvSpPr txBox="1">
            <a:spLocks noChangeArrowheads="1"/>
          </p:cNvSpPr>
          <p:nvPr/>
        </p:nvSpPr>
        <p:spPr bwMode="auto">
          <a:xfrm>
            <a:off x="5433598" y="5308659"/>
            <a:ext cx="206211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Tx/>
              <a:buNone/>
            </a:pPr>
            <a:r>
              <a:rPr lang="zh-CN" altLang="en-US" sz="2000" dirty="0" smtClean="0">
                <a:solidFill>
                  <a:srgbClr val="002060"/>
                </a:solidFill>
              </a:rPr>
              <a:t>（校内</a:t>
            </a:r>
            <a:r>
              <a:rPr lang="zh-CN" altLang="en-US" sz="2000" dirty="0">
                <a:solidFill>
                  <a:srgbClr val="002060"/>
                </a:solidFill>
              </a:rPr>
              <a:t>分散采购）</a:t>
            </a:r>
          </a:p>
        </p:txBody>
      </p:sp>
      <p:sp>
        <p:nvSpPr>
          <p:cNvPr id="44" name="TextBox 25"/>
          <p:cNvSpPr txBox="1">
            <a:spLocks noChangeArrowheads="1"/>
          </p:cNvSpPr>
          <p:nvPr/>
        </p:nvSpPr>
        <p:spPr bwMode="auto">
          <a:xfrm>
            <a:off x="3388394" y="5057871"/>
            <a:ext cx="220215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r" eaLnBrk="1" hangingPunct="1">
              <a:spcBef>
                <a:spcPct val="0"/>
              </a:spcBef>
              <a:buFontTx/>
              <a:buNone/>
            </a:pPr>
            <a:r>
              <a:rPr lang="zh-CN" altLang="en-US" sz="2000" dirty="0" smtClean="0">
                <a:solidFill>
                  <a:srgbClr val="002060"/>
                </a:solidFill>
              </a:rPr>
              <a:t>校定规则采购</a:t>
            </a:r>
            <a:endParaRPr lang="zh-CN" altLang="en-US" sz="2000" dirty="0">
              <a:solidFill>
                <a:srgbClr val="002060"/>
              </a:solidFill>
            </a:endParaRPr>
          </a:p>
        </p:txBody>
      </p:sp>
      <p:cxnSp>
        <p:nvCxnSpPr>
          <p:cNvPr id="41" name="直接连接符 47"/>
          <p:cNvCxnSpPr>
            <a:stCxn id="40" idx="1"/>
          </p:cNvCxnSpPr>
          <p:nvPr/>
        </p:nvCxnSpPr>
        <p:spPr>
          <a:xfrm flipH="1" flipV="1">
            <a:off x="5590547" y="5359971"/>
            <a:ext cx="2153606" cy="2547"/>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26"/>
          <p:cNvSpPr txBox="1">
            <a:spLocks noChangeArrowheads="1"/>
          </p:cNvSpPr>
          <p:nvPr/>
        </p:nvSpPr>
        <p:spPr bwMode="auto">
          <a:xfrm>
            <a:off x="4032669" y="5789037"/>
            <a:ext cx="309422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Tx/>
              <a:buNone/>
            </a:pPr>
            <a:r>
              <a:rPr lang="zh-CN" altLang="en-US" sz="1400" dirty="0" smtClean="0">
                <a:solidFill>
                  <a:srgbClr val="FF0000"/>
                </a:solidFill>
              </a:rPr>
              <a:t>学校自主采购（含委托代理采购）</a:t>
            </a:r>
            <a:endParaRPr lang="zh-CN" altLang="en-US" sz="1400" dirty="0">
              <a:solidFill>
                <a:srgbClr val="FF0000"/>
              </a:solidFill>
            </a:endParaRPr>
          </a:p>
        </p:txBody>
      </p:sp>
    </p:spTree>
    <p:extLst>
      <p:ext uri="{BB962C8B-B14F-4D97-AF65-F5344CB8AC3E}">
        <p14:creationId xmlns:p14="http://schemas.microsoft.com/office/powerpoint/2010/main" xmlns="" val="137898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ppt_x</p:attrName>
                                        </p:attrNameLst>
                                      </p:cBhvr>
                                      <p:tavLst>
                                        <p:tav tm="0">
                                          <p:val>
                                            <p:strVal val="#ppt_x-.2"/>
                                          </p:val>
                                        </p:tav>
                                        <p:tav tm="100000">
                                          <p:val>
                                            <p:strVal val="#ppt_x"/>
                                          </p:val>
                                        </p:tav>
                                      </p:tavLst>
                                    </p:anim>
                                    <p:anim calcmode="lin" valueType="num">
                                      <p:cBhvr>
                                        <p:cTn id="8"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51464"/>
            <a:ext cx="4377828" cy="674968"/>
          </a:xfrm>
          <a:prstGeom prst="rect">
            <a:avLst/>
          </a:prstGeom>
        </p:spPr>
      </p:pic>
      <p:sp>
        <p:nvSpPr>
          <p:cNvPr id="13" name="矩形 12"/>
          <p:cNvSpPr/>
          <p:nvPr/>
        </p:nvSpPr>
        <p:spPr>
          <a:xfrm>
            <a:off x="996249" y="1186961"/>
            <a:ext cx="4783016" cy="4589583"/>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smtClean="0">
                <a:solidFill>
                  <a:srgbClr val="FFFFFF"/>
                </a:solidFill>
              </a:rPr>
              <a:t> </a:t>
            </a:r>
            <a:endParaRPr lang="zh-CN" altLang="en-US" dirty="0">
              <a:solidFill>
                <a:srgbClr val="FFFFFF"/>
              </a:solidFill>
            </a:endParaRPr>
          </a:p>
        </p:txBody>
      </p:sp>
      <p:sp>
        <p:nvSpPr>
          <p:cNvPr id="16" name="文本框 15"/>
          <p:cNvSpPr txBox="1"/>
          <p:nvPr/>
        </p:nvSpPr>
        <p:spPr>
          <a:xfrm>
            <a:off x="6603023" y="1105938"/>
            <a:ext cx="4580792" cy="400110"/>
          </a:xfrm>
          <a:prstGeom prst="rect">
            <a:avLst/>
          </a:prstGeom>
          <a:noFill/>
        </p:spPr>
        <p:txBody>
          <a:bodyPr wrap="square" rtlCol="0">
            <a:spAutoFit/>
          </a:bodyPr>
          <a:lstStyle/>
          <a:p>
            <a:pPr algn="ctr"/>
            <a:r>
              <a:rPr lang="zh-CN" altLang="en-US" sz="2000" b="1" dirty="0" smtClean="0">
                <a:solidFill>
                  <a:srgbClr val="FF0000"/>
                </a:solidFill>
              </a:rPr>
              <a:t>哪些项目要执行政府集中采购？</a:t>
            </a:r>
            <a:endParaRPr kumimoji="1" lang="zh-CN" altLang="en-US" sz="2000" dirty="0">
              <a:solidFill>
                <a:srgbClr val="FF0000"/>
              </a:solidFill>
            </a:endParaRPr>
          </a:p>
        </p:txBody>
      </p:sp>
      <p:sp>
        <p:nvSpPr>
          <p:cNvPr id="19" name="矩形 18"/>
          <p:cNvSpPr>
            <a:spLocks noChangeArrowheads="1"/>
          </p:cNvSpPr>
          <p:nvPr/>
        </p:nvSpPr>
        <p:spPr bwMode="auto">
          <a:xfrm>
            <a:off x="5233013" y="296561"/>
            <a:ext cx="67884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政府集中采购讲解</a:t>
            </a:r>
            <a:endParaRPr lang="en-US" altLang="zh-CN" dirty="0">
              <a:solidFill>
                <a:srgbClr val="000000"/>
              </a:solidFill>
              <a:latin typeface="KaiTi" charset="-122"/>
              <a:ea typeface="KaiTi" charset="-122"/>
              <a:cs typeface="KaiTi" charset="-122"/>
            </a:endParaRPr>
          </a:p>
        </p:txBody>
      </p:sp>
      <p:graphicFrame>
        <p:nvGraphicFramePr>
          <p:cNvPr id="3" name="表格 2"/>
          <p:cNvGraphicFramePr>
            <a:graphicFrameLocks noGrp="1"/>
          </p:cNvGraphicFramePr>
          <p:nvPr>
            <p:extLst>
              <p:ext uri="{D42A27DB-BD31-4B8C-83A1-F6EECF244321}">
                <p14:modId xmlns:p14="http://schemas.microsoft.com/office/powerpoint/2010/main" xmlns="" val="582877031"/>
              </p:ext>
            </p:extLst>
          </p:nvPr>
        </p:nvGraphicFramePr>
        <p:xfrm>
          <a:off x="996249" y="1204546"/>
          <a:ext cx="4783016" cy="4568559"/>
        </p:xfrm>
        <a:graphic>
          <a:graphicData uri="http://schemas.openxmlformats.org/drawingml/2006/table">
            <a:tbl>
              <a:tblPr firstRow="1" firstCol="1" bandRow="1">
                <a:tableStyleId>{5C22544A-7EE6-4342-B048-85BDC9FD1C3A}</a:tableStyleId>
              </a:tblPr>
              <a:tblGrid>
                <a:gridCol w="1760011"/>
                <a:gridCol w="3023005"/>
              </a:tblGrid>
              <a:tr h="281354">
                <a:tc>
                  <a:txBody>
                    <a:bodyPr/>
                    <a:lstStyle/>
                    <a:p>
                      <a:pPr algn="ctr">
                        <a:spcAft>
                          <a:spcPts val="0"/>
                        </a:spcAft>
                      </a:pPr>
                      <a:r>
                        <a:rPr lang="zh-CN" sz="1000" kern="0" dirty="0" smtClean="0">
                          <a:solidFill>
                            <a:schemeClr val="tx1"/>
                          </a:solidFill>
                          <a:effectLst/>
                        </a:rPr>
                        <a:t>目录项目</a:t>
                      </a:r>
                      <a:endParaRPr lang="zh-CN" sz="1050" kern="100" dirty="0">
                        <a:solidFill>
                          <a:schemeClr val="tx1"/>
                        </a:solidFill>
                        <a:effectLst/>
                        <a:latin typeface="Calibri"/>
                        <a:ea typeface="宋体"/>
                        <a:cs typeface="Times New Roman"/>
                      </a:endParaRPr>
                    </a:p>
                  </a:txBody>
                  <a:tcPr marL="68580" marR="68580" marT="0" marB="0" anchor="ctr"/>
                </a:tc>
                <a:tc>
                  <a:txBody>
                    <a:bodyPr/>
                    <a:lstStyle/>
                    <a:p>
                      <a:pPr algn="ctr">
                        <a:spcAft>
                          <a:spcPts val="0"/>
                        </a:spcAft>
                      </a:pPr>
                      <a:r>
                        <a:rPr lang="zh-CN" sz="1000" kern="0" dirty="0">
                          <a:solidFill>
                            <a:schemeClr val="tx1"/>
                          </a:solidFill>
                          <a:effectLst/>
                        </a:rPr>
                        <a:t>备 注</a:t>
                      </a:r>
                      <a:endParaRPr lang="zh-CN" sz="1050" kern="100" dirty="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a:solidFill>
                            <a:schemeClr val="tx1"/>
                          </a:solidFill>
                          <a:effectLst/>
                        </a:rPr>
                        <a:t>台式</a:t>
                      </a:r>
                      <a:r>
                        <a:rPr lang="zh-CN" sz="1000" kern="0" dirty="0" smtClean="0">
                          <a:solidFill>
                            <a:schemeClr val="tx1"/>
                          </a:solidFill>
                          <a:effectLst/>
                        </a:rPr>
                        <a:t>计算机</a:t>
                      </a:r>
                      <a:r>
                        <a:rPr lang="zh-CN" altLang="en-US" sz="1000" kern="0" dirty="0" smtClean="0">
                          <a:solidFill>
                            <a:srgbClr val="FF0000"/>
                          </a:solidFill>
                          <a:effectLst/>
                        </a:rPr>
                        <a:t>（批量集采）</a:t>
                      </a:r>
                      <a:endParaRPr lang="zh-CN" sz="1050" kern="100" dirty="0">
                        <a:solidFill>
                          <a:srgbClr val="FF000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不包括图形</a:t>
                      </a:r>
                      <a:r>
                        <a:rPr lang="zh-CN" sz="1000" kern="0" dirty="0" smtClean="0">
                          <a:solidFill>
                            <a:schemeClr val="tx1"/>
                          </a:solidFill>
                          <a:effectLst/>
                        </a:rPr>
                        <a:t>工作站</a:t>
                      </a:r>
                      <a:endParaRPr lang="zh-CN" sz="1050" kern="100" dirty="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a:solidFill>
                            <a:schemeClr val="tx1"/>
                          </a:solidFill>
                          <a:effectLst/>
                        </a:rPr>
                        <a:t>便携式</a:t>
                      </a:r>
                      <a:r>
                        <a:rPr lang="zh-CN" sz="1000" kern="0" dirty="0" smtClean="0">
                          <a:solidFill>
                            <a:schemeClr val="tx1"/>
                          </a:solidFill>
                          <a:effectLst/>
                        </a:rPr>
                        <a:t>计算机</a:t>
                      </a:r>
                      <a:r>
                        <a:rPr lang="zh-CN" altLang="en-US" sz="1000" kern="0" dirty="0" smtClean="0">
                          <a:solidFill>
                            <a:srgbClr val="FF0000"/>
                          </a:solidFill>
                          <a:effectLst/>
                        </a:rPr>
                        <a:t>（批量集采）</a:t>
                      </a:r>
                      <a:endParaRPr lang="zh-CN" sz="1050" kern="100" dirty="0">
                        <a:solidFill>
                          <a:srgbClr val="FF000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不包括移动</a:t>
                      </a:r>
                      <a:r>
                        <a:rPr lang="zh-CN" sz="1000" kern="0" dirty="0" smtClean="0">
                          <a:solidFill>
                            <a:schemeClr val="tx1"/>
                          </a:solidFill>
                          <a:effectLst/>
                        </a:rPr>
                        <a:t>工作站</a:t>
                      </a:r>
                      <a:endParaRPr lang="zh-CN" sz="1050" kern="100" dirty="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a:solidFill>
                            <a:schemeClr val="tx1"/>
                          </a:solidFill>
                          <a:effectLst/>
                        </a:rPr>
                        <a:t>计算机</a:t>
                      </a:r>
                      <a:r>
                        <a:rPr lang="zh-CN" sz="1000" kern="0" dirty="0" smtClean="0">
                          <a:solidFill>
                            <a:schemeClr val="tx1"/>
                          </a:solidFill>
                          <a:effectLst/>
                        </a:rPr>
                        <a:t>软件</a:t>
                      </a:r>
                      <a:r>
                        <a:rPr lang="zh-CN" altLang="en-US" sz="1000" kern="0" dirty="0" smtClean="0">
                          <a:solidFill>
                            <a:srgbClr val="0432FF"/>
                          </a:solidFill>
                          <a:effectLst/>
                        </a:rPr>
                        <a:t>（协议供货）</a:t>
                      </a:r>
                      <a:endParaRPr lang="zh-CN" sz="1050" kern="100" dirty="0">
                        <a:solidFill>
                          <a:srgbClr val="0432FF"/>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指非定制的通用商业软件，不包括行业专用软件</a:t>
                      </a:r>
                      <a:endParaRPr lang="zh-CN" sz="1050" kern="100" dirty="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smtClean="0">
                          <a:solidFill>
                            <a:schemeClr val="tx1"/>
                          </a:solidFill>
                          <a:effectLst/>
                        </a:rPr>
                        <a:t>服务器</a:t>
                      </a:r>
                      <a:r>
                        <a:rPr lang="zh-CN" altLang="en-US" sz="1000" kern="0" dirty="0" smtClean="0">
                          <a:solidFill>
                            <a:srgbClr val="0432FF"/>
                          </a:solidFill>
                          <a:effectLst/>
                        </a:rPr>
                        <a:t>（协议供货）</a:t>
                      </a:r>
                      <a:endParaRPr lang="zh-CN" sz="1050" kern="100" dirty="0">
                        <a:solidFill>
                          <a:srgbClr val="0432FF"/>
                        </a:solidFill>
                        <a:effectLst/>
                        <a:latin typeface="Calibri"/>
                        <a:ea typeface="宋体"/>
                        <a:cs typeface="Times New Roman"/>
                      </a:endParaRPr>
                    </a:p>
                  </a:txBody>
                  <a:tcPr marL="68580" marR="68580" marT="0" marB="0" anchor="ctr"/>
                </a:tc>
                <a:tc>
                  <a:txBody>
                    <a:bodyPr/>
                    <a:lstStyle/>
                    <a:p>
                      <a:pPr algn="just">
                        <a:spcAft>
                          <a:spcPts val="0"/>
                        </a:spcAft>
                      </a:pPr>
                      <a:r>
                        <a:rPr lang="en-US" sz="1000" kern="0">
                          <a:solidFill>
                            <a:schemeClr val="tx1"/>
                          </a:solidFill>
                          <a:effectLst/>
                        </a:rPr>
                        <a:t>10</a:t>
                      </a:r>
                      <a:r>
                        <a:rPr lang="zh-CN" sz="1000" kern="0">
                          <a:solidFill>
                            <a:schemeClr val="tx1"/>
                          </a:solidFill>
                          <a:effectLst/>
                        </a:rPr>
                        <a:t>万元以下的系统集成项目除外</a:t>
                      </a:r>
                      <a:endParaRPr lang="zh-CN" sz="1050" kern="100">
                        <a:solidFill>
                          <a:schemeClr val="tx1"/>
                        </a:solidFill>
                        <a:effectLst/>
                        <a:latin typeface="Calibri"/>
                        <a:ea typeface="宋体"/>
                        <a:cs typeface="Times New Roman"/>
                      </a:endParaRPr>
                    </a:p>
                  </a:txBody>
                  <a:tcPr marL="68580" marR="68580" marT="0" marB="0" anchor="ctr"/>
                </a:tc>
              </a:tr>
              <a:tr h="536848">
                <a:tc>
                  <a:txBody>
                    <a:bodyPr/>
                    <a:lstStyle/>
                    <a:p>
                      <a:pPr algn="just">
                        <a:spcAft>
                          <a:spcPts val="0"/>
                        </a:spcAft>
                      </a:pPr>
                      <a:r>
                        <a:rPr lang="zh-CN" sz="1000" kern="0" dirty="0">
                          <a:solidFill>
                            <a:schemeClr val="tx1"/>
                          </a:solidFill>
                          <a:effectLst/>
                        </a:rPr>
                        <a:t>计算机网络</a:t>
                      </a:r>
                      <a:r>
                        <a:rPr lang="zh-CN" sz="1000" kern="0" dirty="0" smtClean="0">
                          <a:solidFill>
                            <a:schemeClr val="tx1"/>
                          </a:solidFill>
                          <a:effectLst/>
                        </a:rPr>
                        <a:t>设备</a:t>
                      </a:r>
                      <a:r>
                        <a:rPr lang="zh-CN" altLang="en-US" sz="1000" kern="0" dirty="0" smtClean="0">
                          <a:solidFill>
                            <a:srgbClr val="0432FF"/>
                          </a:solidFill>
                          <a:effectLst/>
                        </a:rPr>
                        <a:t>（协议供货）</a:t>
                      </a:r>
                      <a:endParaRPr lang="zh-CN" sz="1050" kern="100" dirty="0">
                        <a:solidFill>
                          <a:schemeClr val="tx1"/>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指单项或批量金额在</a:t>
                      </a:r>
                      <a:r>
                        <a:rPr lang="en-US" sz="1000" kern="0" dirty="0">
                          <a:solidFill>
                            <a:schemeClr val="tx1"/>
                          </a:solidFill>
                          <a:effectLst/>
                        </a:rPr>
                        <a:t>1</a:t>
                      </a:r>
                      <a:r>
                        <a:rPr lang="zh-CN" sz="1000" kern="0" dirty="0">
                          <a:solidFill>
                            <a:schemeClr val="tx1"/>
                          </a:solidFill>
                          <a:effectLst/>
                        </a:rPr>
                        <a:t>万元以上的网络交换机、网络路由器、网络存储设备、网络安全产品，</a:t>
                      </a:r>
                      <a:r>
                        <a:rPr lang="en-US" sz="1000" kern="0" dirty="0">
                          <a:solidFill>
                            <a:schemeClr val="tx1"/>
                          </a:solidFill>
                          <a:effectLst/>
                        </a:rPr>
                        <a:t>10</a:t>
                      </a:r>
                      <a:r>
                        <a:rPr lang="zh-CN" sz="1000" kern="0" dirty="0">
                          <a:solidFill>
                            <a:schemeClr val="tx1"/>
                          </a:solidFill>
                          <a:effectLst/>
                        </a:rPr>
                        <a:t>万元以下的系统集成项目除外</a:t>
                      </a:r>
                      <a:endParaRPr lang="zh-CN" sz="1050" kern="100" dirty="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smtClean="0">
                          <a:solidFill>
                            <a:schemeClr val="tx1"/>
                          </a:solidFill>
                          <a:effectLst/>
                        </a:rPr>
                        <a:t>复印机</a:t>
                      </a:r>
                      <a:r>
                        <a:rPr lang="zh-CN" altLang="en-US" sz="1000" kern="0" dirty="0" smtClean="0">
                          <a:solidFill>
                            <a:srgbClr val="FF0000"/>
                          </a:solidFill>
                          <a:effectLst/>
                        </a:rPr>
                        <a:t>（批量集采）</a:t>
                      </a:r>
                      <a:endParaRPr lang="zh-CN" sz="1050" kern="100" dirty="0">
                        <a:solidFill>
                          <a:srgbClr val="FF000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不包括印刷机</a:t>
                      </a:r>
                      <a:endParaRPr lang="zh-CN" sz="1050" kern="100" dirty="0">
                        <a:solidFill>
                          <a:schemeClr val="tx1"/>
                        </a:solidFill>
                        <a:effectLst/>
                        <a:latin typeface="Calibri"/>
                        <a:ea typeface="宋体"/>
                        <a:cs typeface="Times New Roman"/>
                      </a:endParaRPr>
                    </a:p>
                  </a:txBody>
                  <a:tcPr marL="68580" marR="68580" marT="0" marB="0" anchor="ctr"/>
                </a:tc>
              </a:tr>
              <a:tr h="894748">
                <a:tc>
                  <a:txBody>
                    <a:bodyPr/>
                    <a:lstStyle/>
                    <a:p>
                      <a:pPr algn="just">
                        <a:spcAft>
                          <a:spcPts val="0"/>
                        </a:spcAft>
                      </a:pPr>
                      <a:r>
                        <a:rPr lang="zh-CN" sz="1000" kern="0" dirty="0">
                          <a:solidFill>
                            <a:schemeClr val="tx1"/>
                          </a:solidFill>
                          <a:effectLst/>
                        </a:rPr>
                        <a:t>视频会议系统及会议室音频</a:t>
                      </a:r>
                      <a:r>
                        <a:rPr lang="zh-CN" sz="1000" kern="0" dirty="0" smtClean="0">
                          <a:solidFill>
                            <a:schemeClr val="tx1"/>
                          </a:solidFill>
                          <a:effectLst/>
                        </a:rPr>
                        <a:t>系统</a:t>
                      </a:r>
                      <a:r>
                        <a:rPr lang="zh-CN" altLang="en-US" sz="1000" kern="0" dirty="0" smtClean="0">
                          <a:solidFill>
                            <a:srgbClr val="0432FF"/>
                          </a:solidFill>
                          <a:effectLst/>
                        </a:rPr>
                        <a:t>（协议供货）</a:t>
                      </a:r>
                      <a:endParaRPr lang="zh-CN" sz="1050" kern="100" dirty="0">
                        <a:solidFill>
                          <a:srgbClr val="0432FF"/>
                        </a:solidFill>
                        <a:effectLst/>
                        <a:latin typeface="Calibri"/>
                        <a:ea typeface="宋体"/>
                        <a:cs typeface="Times New Roman"/>
                      </a:endParaRPr>
                    </a:p>
                  </a:txBody>
                  <a:tcPr marL="68580" marR="68580" marT="0" marB="0" anchor="ctr"/>
                </a:tc>
                <a:tc>
                  <a:txBody>
                    <a:bodyPr/>
                    <a:lstStyle/>
                    <a:p>
                      <a:pPr algn="just">
                        <a:spcAft>
                          <a:spcPts val="0"/>
                        </a:spcAft>
                      </a:pPr>
                      <a:r>
                        <a:rPr lang="zh-CN" sz="1000" kern="0">
                          <a:solidFill>
                            <a:schemeClr val="tx1"/>
                          </a:solidFill>
                          <a:effectLst/>
                        </a:rPr>
                        <a:t>指单项或批量金额在</a:t>
                      </a:r>
                      <a:r>
                        <a:rPr lang="en-US" sz="1000" kern="0">
                          <a:solidFill>
                            <a:schemeClr val="tx1"/>
                          </a:solidFill>
                          <a:effectLst/>
                        </a:rPr>
                        <a:t>20</a:t>
                      </a:r>
                      <a:r>
                        <a:rPr lang="zh-CN" sz="1000" kern="0">
                          <a:solidFill>
                            <a:schemeClr val="tx1"/>
                          </a:solidFill>
                          <a:effectLst/>
                        </a:rPr>
                        <a:t>万元以上的视频会议多点控制器（</a:t>
                      </a:r>
                      <a:r>
                        <a:rPr lang="en-US" sz="1000" kern="0">
                          <a:solidFill>
                            <a:schemeClr val="tx1"/>
                          </a:solidFill>
                          <a:effectLst/>
                        </a:rPr>
                        <a:t>MCU</a:t>
                      </a:r>
                      <a:r>
                        <a:rPr lang="zh-CN" sz="1000" kern="0">
                          <a:solidFill>
                            <a:schemeClr val="tx1"/>
                          </a:solidFill>
                          <a:effectLst/>
                        </a:rPr>
                        <a:t>）、视频会议终端、视频会议系统管理平台、录播服务器、中控系统、会议室音频设备、信号处理设备、会议室视频显示设备、图像采集系统</a:t>
                      </a:r>
                      <a:endParaRPr lang="zh-CN" sz="1050" kern="10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a:solidFill>
                            <a:schemeClr val="tx1"/>
                          </a:solidFill>
                          <a:effectLst/>
                        </a:rPr>
                        <a:t>多功能一体</a:t>
                      </a:r>
                      <a:r>
                        <a:rPr lang="zh-CN" sz="1000" kern="0" dirty="0" smtClean="0">
                          <a:solidFill>
                            <a:schemeClr val="tx1"/>
                          </a:solidFill>
                          <a:effectLst/>
                        </a:rPr>
                        <a:t>机</a:t>
                      </a:r>
                      <a:r>
                        <a:rPr lang="zh-CN" altLang="en-US" sz="1000" kern="0" dirty="0" smtClean="0">
                          <a:solidFill>
                            <a:srgbClr val="7030A0"/>
                          </a:solidFill>
                          <a:effectLst/>
                        </a:rPr>
                        <a:t>（定点采购）</a:t>
                      </a:r>
                      <a:endParaRPr lang="zh-CN" sz="1050" kern="100" dirty="0">
                        <a:solidFill>
                          <a:srgbClr val="7030A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指单项或批量金额在</a:t>
                      </a:r>
                      <a:r>
                        <a:rPr lang="en-US" sz="1000" kern="0" dirty="0">
                          <a:solidFill>
                            <a:schemeClr val="tx1"/>
                          </a:solidFill>
                          <a:effectLst/>
                        </a:rPr>
                        <a:t>5</a:t>
                      </a:r>
                      <a:r>
                        <a:rPr lang="zh-CN" sz="1000" kern="0" dirty="0">
                          <a:solidFill>
                            <a:schemeClr val="tx1"/>
                          </a:solidFill>
                          <a:effectLst/>
                        </a:rPr>
                        <a:t>万元以上的多功能一体机</a:t>
                      </a:r>
                      <a:endParaRPr lang="zh-CN" sz="1050" kern="100" dirty="0">
                        <a:solidFill>
                          <a:schemeClr val="tx1"/>
                        </a:solidFill>
                        <a:effectLst/>
                        <a:latin typeface="Calibri"/>
                        <a:ea typeface="宋体"/>
                        <a:cs typeface="Times New Roman"/>
                      </a:endParaRPr>
                    </a:p>
                  </a:txBody>
                  <a:tcPr marL="68580" marR="68580" marT="0" marB="0" anchor="ctr"/>
                </a:tc>
              </a:tr>
              <a:tr h="357899">
                <a:tc>
                  <a:txBody>
                    <a:bodyPr/>
                    <a:lstStyle/>
                    <a:p>
                      <a:pPr algn="just">
                        <a:spcAft>
                          <a:spcPts val="0"/>
                        </a:spcAft>
                      </a:pPr>
                      <a:r>
                        <a:rPr lang="zh-CN" sz="1000" kern="0" dirty="0">
                          <a:solidFill>
                            <a:schemeClr val="tx1"/>
                          </a:solidFill>
                          <a:effectLst/>
                        </a:rPr>
                        <a:t>打印</a:t>
                      </a:r>
                      <a:r>
                        <a:rPr lang="zh-CN" sz="1000" kern="0" dirty="0" smtClean="0">
                          <a:solidFill>
                            <a:schemeClr val="tx1"/>
                          </a:solidFill>
                          <a:effectLst/>
                        </a:rPr>
                        <a:t>设备</a:t>
                      </a:r>
                      <a:r>
                        <a:rPr lang="zh-CN" altLang="en-US" sz="1000" kern="0" dirty="0" smtClean="0">
                          <a:solidFill>
                            <a:srgbClr val="FF0000"/>
                          </a:solidFill>
                          <a:effectLst/>
                        </a:rPr>
                        <a:t>（批量集采）</a:t>
                      </a:r>
                      <a:endParaRPr lang="zh-CN" sz="1050" kern="100" dirty="0">
                        <a:solidFill>
                          <a:srgbClr val="FF000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指喷墨打印机、激光打印机、热式打印机，不包括针式打印机和条码专用打印机</a:t>
                      </a:r>
                      <a:endParaRPr lang="zh-CN" sz="1050" kern="100" dirty="0">
                        <a:solidFill>
                          <a:schemeClr val="tx1"/>
                        </a:solidFill>
                        <a:effectLst/>
                        <a:latin typeface="Calibri"/>
                        <a:ea typeface="宋体"/>
                        <a:cs typeface="Times New Roman"/>
                      </a:endParaRPr>
                    </a:p>
                  </a:txBody>
                  <a:tcPr marL="68580" marR="68580" marT="0" marB="0" anchor="ctr"/>
                </a:tc>
              </a:tr>
              <a:tr h="536848">
                <a:tc>
                  <a:txBody>
                    <a:bodyPr/>
                    <a:lstStyle/>
                    <a:p>
                      <a:pPr algn="just">
                        <a:spcAft>
                          <a:spcPts val="0"/>
                        </a:spcAft>
                      </a:pPr>
                      <a:r>
                        <a:rPr lang="zh-CN" sz="1000" kern="0" dirty="0" smtClean="0">
                          <a:solidFill>
                            <a:schemeClr val="tx1"/>
                          </a:solidFill>
                          <a:effectLst/>
                        </a:rPr>
                        <a:t>扫描仪</a:t>
                      </a:r>
                      <a:r>
                        <a:rPr lang="zh-CN" altLang="en-US" sz="1000" kern="0" dirty="0" smtClean="0">
                          <a:solidFill>
                            <a:srgbClr val="7030A0"/>
                          </a:solidFill>
                          <a:effectLst/>
                        </a:rPr>
                        <a:t>（定点采购）</a:t>
                      </a:r>
                      <a:endParaRPr lang="zh-CN" sz="1050" kern="100" dirty="0">
                        <a:solidFill>
                          <a:srgbClr val="7030A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a:solidFill>
                            <a:schemeClr val="tx1"/>
                          </a:solidFill>
                          <a:effectLst/>
                        </a:rPr>
                        <a:t>指平板式扫描仪、高速文档扫描仪、书刊扫描仪和胶片扫描仪，不包括档案、工程专用的大幅面扫描仪</a:t>
                      </a:r>
                      <a:endParaRPr lang="zh-CN" sz="1050" kern="100">
                        <a:solidFill>
                          <a:schemeClr val="tx1"/>
                        </a:solidFill>
                        <a:effectLst/>
                        <a:latin typeface="Calibri"/>
                        <a:ea typeface="宋体"/>
                        <a:cs typeface="Times New Roman"/>
                      </a:endParaRPr>
                    </a:p>
                  </a:txBody>
                  <a:tcPr marL="68580" marR="68580" marT="0" marB="0" anchor="ctr"/>
                </a:tc>
              </a:tr>
              <a:tr h="178949">
                <a:tc>
                  <a:txBody>
                    <a:bodyPr/>
                    <a:lstStyle/>
                    <a:p>
                      <a:pPr algn="just">
                        <a:spcAft>
                          <a:spcPts val="0"/>
                        </a:spcAft>
                      </a:pPr>
                      <a:r>
                        <a:rPr lang="zh-CN" sz="1000" kern="0" dirty="0" smtClean="0">
                          <a:solidFill>
                            <a:schemeClr val="tx1"/>
                          </a:solidFill>
                          <a:effectLst/>
                        </a:rPr>
                        <a:t>投影仪</a:t>
                      </a:r>
                      <a:r>
                        <a:rPr lang="zh-CN" altLang="en-US" sz="1000" kern="0" dirty="0" smtClean="0">
                          <a:solidFill>
                            <a:srgbClr val="7030A0"/>
                          </a:solidFill>
                          <a:effectLst/>
                        </a:rPr>
                        <a:t>（定点采购）</a:t>
                      </a:r>
                      <a:endParaRPr lang="zh-CN" sz="1050" kern="100" dirty="0">
                        <a:solidFill>
                          <a:srgbClr val="7030A0"/>
                        </a:solidFill>
                        <a:effectLst/>
                        <a:latin typeface="Calibri"/>
                        <a:ea typeface="宋体"/>
                        <a:cs typeface="Times New Roman"/>
                      </a:endParaRPr>
                    </a:p>
                  </a:txBody>
                  <a:tcPr marL="68580" marR="68580" marT="0" marB="0" anchor="ctr"/>
                </a:tc>
                <a:tc>
                  <a:txBody>
                    <a:bodyPr/>
                    <a:lstStyle/>
                    <a:p>
                      <a:pPr algn="just">
                        <a:spcAft>
                          <a:spcPts val="0"/>
                        </a:spcAft>
                      </a:pPr>
                      <a:r>
                        <a:rPr lang="zh-CN" sz="1000" kern="0">
                          <a:solidFill>
                            <a:schemeClr val="tx1"/>
                          </a:solidFill>
                          <a:effectLst/>
                        </a:rPr>
                        <a:t>指单项或批量金额在</a:t>
                      </a:r>
                      <a:r>
                        <a:rPr lang="en-US" sz="1000" kern="0">
                          <a:solidFill>
                            <a:schemeClr val="tx1"/>
                          </a:solidFill>
                          <a:effectLst/>
                        </a:rPr>
                        <a:t>5</a:t>
                      </a:r>
                      <a:r>
                        <a:rPr lang="zh-CN" sz="1000" kern="0">
                          <a:solidFill>
                            <a:schemeClr val="tx1"/>
                          </a:solidFill>
                          <a:effectLst/>
                        </a:rPr>
                        <a:t>万元以上的投影仪</a:t>
                      </a:r>
                      <a:endParaRPr lang="zh-CN" sz="1050" kern="100">
                        <a:solidFill>
                          <a:schemeClr val="tx1"/>
                        </a:solidFill>
                        <a:effectLst/>
                        <a:latin typeface="Calibri"/>
                        <a:ea typeface="宋体"/>
                        <a:cs typeface="Times New Roman"/>
                      </a:endParaRPr>
                    </a:p>
                  </a:txBody>
                  <a:tcPr marL="68580" marR="68580" marT="0" marB="0" anchor="ctr"/>
                </a:tc>
              </a:tr>
              <a:tr h="357899">
                <a:tc>
                  <a:txBody>
                    <a:bodyPr/>
                    <a:lstStyle/>
                    <a:p>
                      <a:pPr algn="just">
                        <a:spcAft>
                          <a:spcPts val="0"/>
                        </a:spcAft>
                      </a:pPr>
                      <a:r>
                        <a:rPr lang="zh-CN" sz="1000" kern="0" dirty="0">
                          <a:solidFill>
                            <a:schemeClr val="tx1"/>
                          </a:solidFill>
                          <a:effectLst/>
                        </a:rPr>
                        <a:t>乘用</a:t>
                      </a:r>
                      <a:r>
                        <a:rPr lang="zh-CN" sz="1000" kern="0" dirty="0" smtClean="0">
                          <a:solidFill>
                            <a:schemeClr val="tx1"/>
                          </a:solidFill>
                          <a:effectLst/>
                        </a:rPr>
                        <a:t>车</a:t>
                      </a:r>
                      <a:r>
                        <a:rPr lang="zh-CN" altLang="en-US" sz="1000" kern="0" dirty="0" smtClean="0">
                          <a:solidFill>
                            <a:srgbClr val="0432FF"/>
                          </a:solidFill>
                          <a:effectLst/>
                        </a:rPr>
                        <a:t>（协议供货）</a:t>
                      </a:r>
                      <a:endParaRPr lang="zh-CN" sz="1050" kern="100" dirty="0">
                        <a:solidFill>
                          <a:srgbClr val="0432FF"/>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指轿车、越野车、商务车、皮卡，包含新能源汽车</a:t>
                      </a:r>
                      <a:endParaRPr lang="zh-CN" sz="1050" kern="100" dirty="0">
                        <a:solidFill>
                          <a:schemeClr val="tx1"/>
                        </a:solidFill>
                        <a:effectLst/>
                        <a:latin typeface="Calibri"/>
                        <a:ea typeface="宋体"/>
                        <a:cs typeface="Times New Roman"/>
                      </a:endParaRPr>
                    </a:p>
                  </a:txBody>
                  <a:tcPr marL="68580" marR="68580" marT="0" marB="0" anchor="ctr"/>
                </a:tc>
              </a:tr>
              <a:tr h="350320">
                <a:tc>
                  <a:txBody>
                    <a:bodyPr/>
                    <a:lstStyle/>
                    <a:p>
                      <a:pPr algn="just">
                        <a:spcAft>
                          <a:spcPts val="0"/>
                        </a:spcAft>
                      </a:pPr>
                      <a:r>
                        <a:rPr lang="zh-CN" sz="1000" kern="0" dirty="0" smtClean="0">
                          <a:solidFill>
                            <a:schemeClr val="tx1"/>
                          </a:solidFill>
                          <a:effectLst/>
                        </a:rPr>
                        <a:t>客车</a:t>
                      </a:r>
                      <a:r>
                        <a:rPr lang="zh-CN" altLang="en-US" sz="1000" kern="0" dirty="0" smtClean="0">
                          <a:solidFill>
                            <a:srgbClr val="0432FF"/>
                          </a:solidFill>
                          <a:effectLst/>
                        </a:rPr>
                        <a:t>（协议供货）</a:t>
                      </a:r>
                      <a:endParaRPr lang="zh-CN" sz="1050" kern="100" dirty="0">
                        <a:solidFill>
                          <a:srgbClr val="0432FF"/>
                        </a:solidFill>
                        <a:effectLst/>
                        <a:latin typeface="Calibri"/>
                        <a:ea typeface="宋体"/>
                        <a:cs typeface="Times New Roman"/>
                      </a:endParaRPr>
                    </a:p>
                  </a:txBody>
                  <a:tcPr marL="68580" marR="68580" marT="0" marB="0" anchor="ctr"/>
                </a:tc>
                <a:tc>
                  <a:txBody>
                    <a:bodyPr/>
                    <a:lstStyle/>
                    <a:p>
                      <a:pPr algn="just">
                        <a:spcAft>
                          <a:spcPts val="0"/>
                        </a:spcAft>
                      </a:pPr>
                      <a:r>
                        <a:rPr lang="zh-CN" sz="1000" kern="0" dirty="0">
                          <a:solidFill>
                            <a:schemeClr val="tx1"/>
                          </a:solidFill>
                          <a:effectLst/>
                        </a:rPr>
                        <a:t>指小型客车、大中型客车，包含新能源汽车</a:t>
                      </a:r>
                      <a:endParaRPr lang="zh-CN" sz="1050" kern="100" dirty="0">
                        <a:solidFill>
                          <a:schemeClr val="tx1"/>
                        </a:solidFill>
                        <a:effectLst/>
                        <a:latin typeface="Calibri"/>
                        <a:ea typeface="宋体"/>
                        <a:cs typeface="Times New Roman"/>
                      </a:endParaRPr>
                    </a:p>
                  </a:txBody>
                  <a:tcPr marL="68580" marR="68580" marT="0" marB="0" anchor="ctr"/>
                </a:tc>
              </a:tr>
            </a:tbl>
          </a:graphicData>
        </a:graphic>
      </p:graphicFrame>
      <p:sp>
        <p:nvSpPr>
          <p:cNvPr id="5" name="TextBox 4"/>
          <p:cNvSpPr txBox="1"/>
          <p:nvPr/>
        </p:nvSpPr>
        <p:spPr bwMode="gray">
          <a:xfrm>
            <a:off x="6066692" y="1506048"/>
            <a:ext cx="5776546" cy="5509200"/>
          </a:xfrm>
          <a:prstGeom prst="rect">
            <a:avLst/>
          </a:prstGeom>
          <a:noFill/>
          <a:ln w="9525" algn="ctr">
            <a:noFill/>
            <a:miter lim="800000"/>
            <a:headEnd/>
            <a:tailEnd/>
          </a:ln>
          <a:effectLst/>
        </p:spPr>
        <p:txBody>
          <a:bodyPr wrap="square" rtlCol="0">
            <a:spAutoFit/>
          </a:bodyPr>
          <a:lstStyle/>
          <a:p>
            <a:pPr>
              <a:buSzPct val="80000"/>
              <a:buFont typeface="Wingdings" charset="2"/>
              <a:buChar char="l"/>
            </a:pPr>
            <a:r>
              <a:rPr lang="zh-CN" altLang="en-US" sz="1600" dirty="0" smtClean="0">
                <a:solidFill>
                  <a:srgbClr val="000000"/>
                </a:solidFill>
              </a:rPr>
              <a:t>使用行政</a:t>
            </a:r>
            <a:r>
              <a:rPr lang="zh-CN" altLang="en-US" sz="1600" dirty="0">
                <a:solidFill>
                  <a:srgbClr val="000000"/>
                </a:solidFill>
              </a:rPr>
              <a:t>办公经费</a:t>
            </a:r>
            <a:r>
              <a:rPr lang="zh-CN" altLang="en-US" sz="1600" dirty="0" smtClean="0">
                <a:solidFill>
                  <a:srgbClr val="000000"/>
                </a:solidFill>
              </a:rPr>
              <a:t>（项目</a:t>
            </a:r>
            <a:r>
              <a:rPr lang="zh-CN" altLang="en-US" sz="1600" dirty="0">
                <a:solidFill>
                  <a:srgbClr val="000000"/>
                </a:solidFill>
              </a:rPr>
              <a:t>编号为</a:t>
            </a:r>
            <a:r>
              <a:rPr lang="en-US" altLang="zh-CN" sz="1600" b="1" dirty="0">
                <a:solidFill>
                  <a:srgbClr val="FF0000"/>
                </a:solidFill>
                <a:latin typeface="Times New Roman" panose="02020603050405020304" pitchFamily="18" charset="0"/>
                <a:cs typeface="Times New Roman" panose="02020603050405020304" pitchFamily="18" charset="0"/>
              </a:rPr>
              <a:t>18008000</a:t>
            </a:r>
            <a:r>
              <a:rPr lang="zh-CN" altLang="en-US" sz="1600" dirty="0">
                <a:solidFill>
                  <a:srgbClr val="000000"/>
                </a:solidFill>
              </a:rPr>
              <a:t>的机关部处</a:t>
            </a:r>
            <a:r>
              <a:rPr lang="zh-CN" altLang="en-US" sz="1600" dirty="0" smtClean="0">
                <a:solidFill>
                  <a:srgbClr val="000000"/>
                </a:solidFill>
              </a:rPr>
              <a:t>业务费、项目</a:t>
            </a:r>
            <a:r>
              <a:rPr lang="zh-CN" altLang="en-US" sz="1600" dirty="0">
                <a:solidFill>
                  <a:srgbClr val="000000"/>
                </a:solidFill>
              </a:rPr>
              <a:t>编号为</a:t>
            </a:r>
            <a:r>
              <a:rPr lang="en-US" altLang="zh-CN" sz="1600" b="1" dirty="0">
                <a:solidFill>
                  <a:srgbClr val="FF0000"/>
                </a:solidFill>
                <a:latin typeface="Times New Roman" panose="02020603050405020304" pitchFamily="18" charset="0"/>
                <a:cs typeface="Times New Roman" panose="02020603050405020304" pitchFamily="18" charset="0"/>
              </a:rPr>
              <a:t>18008030</a:t>
            </a:r>
            <a:r>
              <a:rPr lang="zh-CN" altLang="en-US" sz="1600" dirty="0">
                <a:solidFill>
                  <a:srgbClr val="000000"/>
                </a:solidFill>
              </a:rPr>
              <a:t>的院系行政综合</a:t>
            </a:r>
            <a:r>
              <a:rPr lang="zh-CN" altLang="en-US" sz="1600" dirty="0" smtClean="0">
                <a:solidFill>
                  <a:srgbClr val="000000"/>
                </a:solidFill>
              </a:rPr>
              <a:t>管理费）</a:t>
            </a:r>
            <a:r>
              <a:rPr lang="zh-CN" altLang="en-US" sz="1600" dirty="0">
                <a:solidFill>
                  <a:srgbClr val="000000"/>
                </a:solidFill>
              </a:rPr>
              <a:t>购置</a:t>
            </a:r>
            <a:r>
              <a:rPr lang="zh-CN" altLang="en-US" sz="1600" dirty="0" smtClean="0">
                <a:solidFill>
                  <a:srgbClr val="000000"/>
                </a:solidFill>
              </a:rPr>
              <a:t>的</a:t>
            </a:r>
            <a:r>
              <a:rPr lang="zh-CN" altLang="en-US" sz="1600" b="1" dirty="0">
                <a:solidFill>
                  <a:srgbClr val="FF0000"/>
                </a:solidFill>
                <a:latin typeface="黑体" charset="-122"/>
              </a:rPr>
              <a:t>集中</a:t>
            </a:r>
            <a:r>
              <a:rPr lang="zh-CN" altLang="en-US" sz="1600" b="1" dirty="0" smtClean="0">
                <a:solidFill>
                  <a:srgbClr val="FF0000"/>
                </a:solidFill>
                <a:latin typeface="黑体" charset="-122"/>
              </a:rPr>
              <a:t>采购目录内</a:t>
            </a:r>
            <a:r>
              <a:rPr lang="zh-CN" altLang="en-US" sz="1600" dirty="0" smtClean="0">
                <a:solidFill>
                  <a:srgbClr val="000000"/>
                </a:solidFill>
                <a:latin typeface="黑体" charset="-122"/>
              </a:rPr>
              <a:t>的</a:t>
            </a:r>
            <a:r>
              <a:rPr lang="zh-CN" altLang="en-US" sz="1600" dirty="0" smtClean="0">
                <a:solidFill>
                  <a:srgbClr val="000000"/>
                </a:solidFill>
              </a:rPr>
              <a:t>设备</a:t>
            </a:r>
            <a:endParaRPr lang="en-US" altLang="zh-CN" sz="1600" dirty="0" smtClean="0">
              <a:solidFill>
                <a:srgbClr val="000000"/>
              </a:solidFill>
            </a:endParaRPr>
          </a:p>
          <a:p>
            <a:pPr>
              <a:buSzPct val="80000"/>
              <a:buFont typeface="Wingdings" charset="2"/>
              <a:buChar char="l"/>
            </a:pPr>
            <a:r>
              <a:rPr lang="zh-CN" altLang="en-US" sz="1600" dirty="0" smtClean="0">
                <a:solidFill>
                  <a:srgbClr val="000000"/>
                </a:solidFill>
                <a:latin typeface="黑体" charset="-122"/>
              </a:rPr>
              <a:t>使用非行政办公经费购置的，但以本部门</a:t>
            </a:r>
            <a:r>
              <a:rPr lang="zh-CN" altLang="en-US" sz="1600" b="1" dirty="0" smtClean="0">
                <a:solidFill>
                  <a:srgbClr val="FF0000"/>
                </a:solidFill>
              </a:rPr>
              <a:t>行政</a:t>
            </a:r>
            <a:r>
              <a:rPr lang="zh-CN" altLang="en-US" sz="1600" b="1" dirty="0">
                <a:solidFill>
                  <a:srgbClr val="FF0000"/>
                </a:solidFill>
              </a:rPr>
              <a:t>办公或后勤</a:t>
            </a:r>
            <a:r>
              <a:rPr lang="zh-CN" altLang="en-US" sz="1600" b="1" dirty="0" smtClean="0">
                <a:solidFill>
                  <a:srgbClr val="FF0000"/>
                </a:solidFill>
              </a:rPr>
              <a:t>保障为目的的</a:t>
            </a:r>
            <a:r>
              <a:rPr lang="zh-CN" altLang="en-US" sz="1600" b="1" dirty="0">
                <a:solidFill>
                  <a:srgbClr val="FF0000"/>
                </a:solidFill>
                <a:latin typeface="黑体" charset="-122"/>
              </a:rPr>
              <a:t>集中采购目录内</a:t>
            </a:r>
            <a:r>
              <a:rPr lang="zh-CN" altLang="en-US" sz="1600" dirty="0">
                <a:solidFill>
                  <a:srgbClr val="000000"/>
                </a:solidFill>
                <a:latin typeface="黑体" charset="-122"/>
              </a:rPr>
              <a:t>的</a:t>
            </a:r>
            <a:r>
              <a:rPr lang="zh-CN" altLang="en-US" sz="1600" dirty="0" smtClean="0">
                <a:solidFill>
                  <a:srgbClr val="000000"/>
                </a:solidFill>
              </a:rPr>
              <a:t>设备（以网上竞价时用户选择的使用用途为依据）</a:t>
            </a:r>
            <a:endParaRPr lang="en-US" altLang="zh-CN" sz="1600" dirty="0" smtClean="0">
              <a:solidFill>
                <a:srgbClr val="000000"/>
              </a:solidFill>
            </a:endParaRPr>
          </a:p>
          <a:p>
            <a:pPr>
              <a:buSzPct val="80000"/>
            </a:pPr>
            <a:endParaRPr lang="en-US" altLang="zh-CN" sz="1600" dirty="0" smtClean="0">
              <a:solidFill>
                <a:srgbClr val="000000"/>
              </a:solidFill>
              <a:latin typeface="黑体" charset="-122"/>
            </a:endParaRPr>
          </a:p>
          <a:p>
            <a:pPr algn="ctr">
              <a:buSzPct val="80000"/>
            </a:pPr>
            <a:r>
              <a:rPr lang="zh-CN" altLang="en-US" sz="1600" b="1" dirty="0" smtClean="0">
                <a:solidFill>
                  <a:srgbClr val="FF0000"/>
                </a:solidFill>
                <a:latin typeface="黑体" charset="-122"/>
              </a:rPr>
              <a:t>无须执行集中采购的情形（案例）：</a:t>
            </a:r>
            <a:endParaRPr lang="en-US" altLang="zh-CN" sz="1600" b="1" dirty="0" smtClean="0">
              <a:solidFill>
                <a:srgbClr val="FF0000"/>
              </a:solidFill>
              <a:latin typeface="黑体" charset="-122"/>
            </a:endParaRPr>
          </a:p>
          <a:p>
            <a:pPr>
              <a:buSzPct val="80000"/>
              <a:buFont typeface="Wingdings" charset="2"/>
              <a:buChar char="l"/>
            </a:pPr>
            <a:r>
              <a:rPr lang="zh-CN" altLang="en-US" sz="1600" dirty="0" smtClean="0">
                <a:solidFill>
                  <a:srgbClr val="000000"/>
                </a:solidFill>
                <a:latin typeface="黑体" charset="-122"/>
              </a:rPr>
              <a:t>使用行政办公经费购置的空调、家具、电视机等</a:t>
            </a:r>
            <a:r>
              <a:rPr lang="zh-CN" altLang="en-US" sz="1600" b="1" dirty="0" smtClean="0">
                <a:solidFill>
                  <a:srgbClr val="FF0000"/>
                </a:solidFill>
                <a:latin typeface="黑体" charset="-122"/>
              </a:rPr>
              <a:t>（不在集中采购目录内）</a:t>
            </a:r>
            <a:endParaRPr lang="en-US" altLang="zh-CN" sz="1600" b="1" dirty="0" smtClean="0">
              <a:solidFill>
                <a:srgbClr val="FF0000"/>
              </a:solidFill>
              <a:latin typeface="黑体" charset="-122"/>
            </a:endParaRPr>
          </a:p>
          <a:p>
            <a:pPr>
              <a:buSzPct val="80000"/>
              <a:buFont typeface="Wingdings" charset="2"/>
              <a:buChar char="l"/>
            </a:pPr>
            <a:r>
              <a:rPr lang="zh-CN" altLang="en-US" sz="1600" dirty="0">
                <a:solidFill>
                  <a:srgbClr val="000000"/>
                </a:solidFill>
                <a:latin typeface="黑体" charset="-122"/>
              </a:rPr>
              <a:t>某学院使用修购专项</a:t>
            </a:r>
            <a:r>
              <a:rPr lang="zh-CN" altLang="en-US" sz="1600" dirty="0" smtClean="0">
                <a:solidFill>
                  <a:srgbClr val="000000"/>
                </a:solidFill>
                <a:latin typeface="黑体" charset="-122"/>
              </a:rPr>
              <a:t>经费、某用户使用科研经费购置的实验室用的台式计算机</a:t>
            </a:r>
            <a:r>
              <a:rPr lang="zh-CN" altLang="en-US" sz="1600" b="1" dirty="0">
                <a:solidFill>
                  <a:srgbClr val="FF0000"/>
                </a:solidFill>
                <a:latin typeface="黑体" charset="-122"/>
              </a:rPr>
              <a:t>（非行政办公经费且使用目的为科研教学）</a:t>
            </a:r>
            <a:endParaRPr lang="en-US" altLang="zh-CN" sz="1600" b="1" dirty="0">
              <a:solidFill>
                <a:srgbClr val="FF0000"/>
              </a:solidFill>
              <a:latin typeface="黑体" charset="-122"/>
            </a:endParaRPr>
          </a:p>
          <a:p>
            <a:pPr>
              <a:buSzPct val="80000"/>
              <a:buFont typeface="Wingdings" charset="2"/>
              <a:buChar char="l"/>
            </a:pPr>
            <a:r>
              <a:rPr lang="zh-CN" altLang="en-US" sz="1600" dirty="0" smtClean="0">
                <a:solidFill>
                  <a:srgbClr val="000000"/>
                </a:solidFill>
                <a:latin typeface="黑体" charset="-122"/>
              </a:rPr>
              <a:t>使用行政办公经费或其它经费购置的</a:t>
            </a:r>
            <a:r>
              <a:rPr lang="en-US" altLang="zh-CN" sz="1600" dirty="0" smtClean="0">
                <a:solidFill>
                  <a:srgbClr val="000000"/>
                </a:solidFill>
                <a:latin typeface="黑体" charset="-122"/>
              </a:rPr>
              <a:t>5</a:t>
            </a:r>
            <a:r>
              <a:rPr lang="zh-CN" altLang="en-US" sz="1600" dirty="0" smtClean="0">
                <a:solidFill>
                  <a:srgbClr val="000000"/>
                </a:solidFill>
                <a:latin typeface="黑体" charset="-122"/>
              </a:rPr>
              <a:t>万元以下的投影仪、</a:t>
            </a:r>
            <a:r>
              <a:rPr lang="en-US" altLang="zh-CN" sz="1600" dirty="0" smtClean="0">
                <a:solidFill>
                  <a:srgbClr val="000000"/>
                </a:solidFill>
                <a:latin typeface="黑体" charset="-122"/>
              </a:rPr>
              <a:t>1</a:t>
            </a:r>
            <a:r>
              <a:rPr lang="zh-CN" altLang="en-US" sz="1600" dirty="0" smtClean="0">
                <a:solidFill>
                  <a:srgbClr val="000000"/>
                </a:solidFill>
                <a:latin typeface="黑体" charset="-122"/>
              </a:rPr>
              <a:t>万元以下的网络</a:t>
            </a:r>
            <a:r>
              <a:rPr lang="zh-CN" altLang="en-US" sz="1600" dirty="0">
                <a:solidFill>
                  <a:srgbClr val="000000"/>
                </a:solidFill>
                <a:latin typeface="黑体" charset="-122"/>
              </a:rPr>
              <a:t>设备</a:t>
            </a:r>
            <a:r>
              <a:rPr lang="zh-CN" altLang="en-US" sz="1600" dirty="0" smtClean="0">
                <a:solidFill>
                  <a:srgbClr val="000000"/>
                </a:solidFill>
                <a:latin typeface="黑体" charset="-122"/>
              </a:rPr>
              <a:t>、</a:t>
            </a:r>
            <a:r>
              <a:rPr lang="en-US" altLang="zh-CN" sz="1600" dirty="0">
                <a:solidFill>
                  <a:srgbClr val="000000"/>
                </a:solidFill>
                <a:latin typeface="黑体" charset="-122"/>
              </a:rPr>
              <a:t>2</a:t>
            </a:r>
            <a:r>
              <a:rPr lang="en-US" altLang="zh-CN" sz="1600" dirty="0" smtClean="0">
                <a:solidFill>
                  <a:srgbClr val="000000"/>
                </a:solidFill>
                <a:latin typeface="黑体" charset="-122"/>
              </a:rPr>
              <a:t>0</a:t>
            </a:r>
            <a:r>
              <a:rPr lang="zh-CN" altLang="en-US" sz="1600" dirty="0" smtClean="0">
                <a:solidFill>
                  <a:srgbClr val="000000"/>
                </a:solidFill>
                <a:latin typeface="黑体" charset="-122"/>
              </a:rPr>
              <a:t>万元以下的视频会议系统、</a:t>
            </a:r>
            <a:r>
              <a:rPr lang="en-US" altLang="zh-CN" sz="1600" dirty="0">
                <a:solidFill>
                  <a:srgbClr val="000000"/>
                </a:solidFill>
                <a:latin typeface="黑体" charset="-122"/>
              </a:rPr>
              <a:t>5</a:t>
            </a:r>
            <a:r>
              <a:rPr lang="zh-CN" altLang="en-US" sz="1600" dirty="0" smtClean="0">
                <a:solidFill>
                  <a:srgbClr val="000000"/>
                </a:solidFill>
                <a:latin typeface="黑体" charset="-122"/>
              </a:rPr>
              <a:t>万元以下的多功能一体机</a:t>
            </a:r>
            <a:r>
              <a:rPr lang="zh-CN" altLang="en-US" sz="1600" b="1" dirty="0" smtClean="0">
                <a:solidFill>
                  <a:srgbClr val="FF0000"/>
                </a:solidFill>
                <a:latin typeface="黑体" charset="-122"/>
              </a:rPr>
              <a:t>（均未达到集中采购目录对应项目的限额标准）</a:t>
            </a:r>
            <a:endParaRPr lang="en-US" altLang="zh-CN" sz="1600" b="1" dirty="0" smtClean="0">
              <a:solidFill>
                <a:srgbClr val="FF0000"/>
              </a:solidFill>
              <a:latin typeface="黑体" charset="-122"/>
            </a:endParaRPr>
          </a:p>
          <a:p>
            <a:pPr>
              <a:buSzPct val="80000"/>
            </a:pPr>
            <a:endParaRPr lang="en-US" altLang="zh-CN" sz="1600" b="1" dirty="0" smtClean="0">
              <a:solidFill>
                <a:srgbClr val="FF0000"/>
              </a:solidFill>
              <a:latin typeface="黑体" charset="-122"/>
            </a:endParaRPr>
          </a:p>
          <a:p>
            <a:pPr>
              <a:buSzPct val="80000"/>
            </a:pPr>
            <a:r>
              <a:rPr lang="zh-CN" altLang="en-US" sz="1600" b="1" dirty="0" smtClean="0">
                <a:solidFill>
                  <a:srgbClr val="FF0000"/>
                </a:solidFill>
                <a:latin typeface="黑体" charset="-122"/>
              </a:rPr>
              <a:t>小建议：</a:t>
            </a:r>
            <a:r>
              <a:rPr lang="zh-CN" altLang="en-US" sz="1600" dirty="0" smtClean="0">
                <a:solidFill>
                  <a:srgbClr val="000000"/>
                </a:solidFill>
                <a:latin typeface="黑体" charset="-122"/>
              </a:rPr>
              <a:t>采购打印设备的用户，尽量选择</a:t>
            </a:r>
            <a:r>
              <a:rPr lang="en-US" altLang="zh-CN" sz="1600" dirty="0" smtClean="0">
                <a:solidFill>
                  <a:srgbClr val="000000"/>
                </a:solidFill>
                <a:latin typeface="黑体" charset="-122"/>
              </a:rPr>
              <a:t>5</a:t>
            </a:r>
            <a:r>
              <a:rPr lang="zh-CN" altLang="en-US" sz="1600" dirty="0" smtClean="0">
                <a:solidFill>
                  <a:srgbClr val="000000"/>
                </a:solidFill>
                <a:latin typeface="黑体" charset="-122"/>
              </a:rPr>
              <a:t>万元以下带打印功能的多功能一体机，则无须执行集中采购，节省大量时间且能买到心仪的品牌。</a:t>
            </a:r>
            <a:endParaRPr lang="en-US" altLang="zh-CN" sz="1600" dirty="0" smtClean="0">
              <a:solidFill>
                <a:srgbClr val="000000"/>
              </a:solidFill>
              <a:latin typeface="黑体" charset="-122"/>
            </a:endParaRPr>
          </a:p>
          <a:p>
            <a:pPr>
              <a:buSzPct val="80000"/>
            </a:pPr>
            <a:r>
              <a:rPr lang="zh-CN" altLang="zh-CN" sz="1600" b="1" dirty="0">
                <a:solidFill>
                  <a:srgbClr val="FF0000"/>
                </a:solidFill>
              </a:rPr>
              <a:t>详</a:t>
            </a:r>
            <a:r>
              <a:rPr lang="zh-CN" altLang="zh-CN" sz="1600" b="1" dirty="0" smtClean="0">
                <a:solidFill>
                  <a:srgbClr val="FF0000"/>
                </a:solidFill>
              </a:rPr>
              <a:t>询</a:t>
            </a:r>
            <a:r>
              <a:rPr lang="zh-CN" altLang="en-US" sz="1600" b="1" dirty="0" smtClean="0">
                <a:solidFill>
                  <a:srgbClr val="FF0000"/>
                </a:solidFill>
              </a:rPr>
              <a:t>：</a:t>
            </a:r>
            <a:r>
              <a:rPr lang="zh-CN" altLang="zh-CN" sz="1600" dirty="0" smtClean="0">
                <a:solidFill>
                  <a:srgbClr val="000000"/>
                </a:solidFill>
              </a:rPr>
              <a:t>设备</a:t>
            </a:r>
            <a:r>
              <a:rPr lang="zh-CN" altLang="zh-CN" sz="1600" dirty="0">
                <a:solidFill>
                  <a:srgbClr val="000000"/>
                </a:solidFill>
              </a:rPr>
              <a:t>与实验室管理处采购计划科，李老师，电话：</a:t>
            </a:r>
            <a:r>
              <a:rPr lang="en-US" altLang="zh-CN" sz="1600" dirty="0">
                <a:solidFill>
                  <a:srgbClr val="000000"/>
                </a:solidFill>
              </a:rPr>
              <a:t>020-84111893</a:t>
            </a:r>
            <a:r>
              <a:rPr lang="zh-CN" altLang="zh-CN" sz="1600" dirty="0" smtClean="0">
                <a:solidFill>
                  <a:srgbClr val="000000"/>
                </a:solidFill>
              </a:rPr>
              <a:t>。</a:t>
            </a:r>
            <a:r>
              <a:rPr lang="zh-CN" altLang="en-US" sz="1600" dirty="0" smtClean="0">
                <a:solidFill>
                  <a:srgbClr val="000000"/>
                </a:solidFill>
              </a:rPr>
              <a:t>招标中心，何老师，</a:t>
            </a:r>
            <a:r>
              <a:rPr lang="en-US" altLang="zh-CN" sz="1600" dirty="0" smtClean="0">
                <a:solidFill>
                  <a:srgbClr val="000000"/>
                </a:solidFill>
              </a:rPr>
              <a:t>020-84115085</a:t>
            </a:r>
            <a:r>
              <a:rPr lang="zh-CN" altLang="en-US" sz="1600" dirty="0" smtClean="0">
                <a:solidFill>
                  <a:srgbClr val="000000"/>
                </a:solidFill>
              </a:rPr>
              <a:t>转</a:t>
            </a:r>
            <a:r>
              <a:rPr lang="en-US" altLang="zh-CN" sz="1600" dirty="0" smtClean="0">
                <a:solidFill>
                  <a:srgbClr val="000000"/>
                </a:solidFill>
              </a:rPr>
              <a:t>809</a:t>
            </a:r>
            <a:endParaRPr lang="en-US" altLang="zh-CN" sz="1600" dirty="0" smtClean="0">
              <a:solidFill>
                <a:srgbClr val="000000"/>
              </a:solidFill>
              <a:latin typeface="黑体" charset="-122"/>
            </a:endParaRPr>
          </a:p>
          <a:p>
            <a:pPr>
              <a:buSzPct val="80000"/>
              <a:buFont typeface="Wingdings" charset="2"/>
              <a:buChar char="l"/>
            </a:pPr>
            <a:endParaRPr lang="zh-CN" altLang="en-US" sz="1600" b="1" dirty="0">
              <a:solidFill>
                <a:srgbClr val="FF0000"/>
              </a:solidFill>
              <a:latin typeface="黑体" charset="-122"/>
            </a:endParaRPr>
          </a:p>
        </p:txBody>
      </p:sp>
      <p:sp>
        <p:nvSpPr>
          <p:cNvPr id="6" name="TextBox 5"/>
          <p:cNvSpPr txBox="1"/>
          <p:nvPr/>
        </p:nvSpPr>
        <p:spPr bwMode="gray">
          <a:xfrm>
            <a:off x="1107831" y="5776546"/>
            <a:ext cx="4510454" cy="307777"/>
          </a:xfrm>
          <a:prstGeom prst="rect">
            <a:avLst/>
          </a:prstGeom>
          <a:noFill/>
          <a:ln w="9525" algn="ctr">
            <a:noFill/>
            <a:miter lim="800000"/>
            <a:headEnd/>
            <a:tailEnd/>
          </a:ln>
          <a:effectLst/>
        </p:spPr>
        <p:txBody>
          <a:bodyPr wrap="square" rtlCol="0">
            <a:spAutoFit/>
          </a:bodyPr>
          <a:lstStyle/>
          <a:p>
            <a:pPr algn="ctr">
              <a:buSzPct val="80000"/>
            </a:pPr>
            <a:r>
              <a:rPr lang="zh-CN" altLang="en-US" sz="1400" b="1" dirty="0" smtClean="0">
                <a:solidFill>
                  <a:srgbClr val="FF0000"/>
                </a:solidFill>
                <a:latin typeface="黑体" charset="-122"/>
              </a:rPr>
              <a:t>↑政府集中采购目录（京外中央单位执行部分）↑</a:t>
            </a:r>
            <a:endParaRPr lang="zh-CN" altLang="en-US" sz="1400" b="1" dirty="0">
              <a:solidFill>
                <a:srgbClr val="FF0000"/>
              </a:solidFill>
              <a:latin typeface="黑体" charset="-122"/>
            </a:endParaRPr>
          </a:p>
        </p:txBody>
      </p:sp>
    </p:spTree>
    <p:extLst>
      <p:ext uri="{BB962C8B-B14F-4D97-AF65-F5344CB8AC3E}">
        <p14:creationId xmlns:p14="http://schemas.microsoft.com/office/powerpoint/2010/main" xmlns="" val="3981835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55184" y="267924"/>
            <a:ext cx="4377828" cy="674968"/>
          </a:xfrm>
          <a:prstGeom prst="rect">
            <a:avLst/>
          </a:prstGeom>
        </p:spPr>
      </p:pic>
      <p:sp>
        <p:nvSpPr>
          <p:cNvPr id="3" name="矩形 2"/>
          <p:cNvSpPr>
            <a:spLocks noChangeArrowheads="1"/>
          </p:cNvSpPr>
          <p:nvPr/>
        </p:nvSpPr>
        <p:spPr bwMode="auto">
          <a:xfrm>
            <a:off x="5328138" y="282242"/>
            <a:ext cx="6392008"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lgn="ctr" eaLnBrk="1" hangingPunct="1">
              <a:spcBef>
                <a:spcPct val="0"/>
              </a:spcBef>
              <a:buFont typeface="Arial" charset="0"/>
              <a:buNone/>
            </a:pPr>
            <a:r>
              <a:rPr lang="zh-CN" altLang="en-US" dirty="0" smtClean="0">
                <a:solidFill>
                  <a:srgbClr val="000000"/>
                </a:solidFill>
                <a:latin typeface="KaiTi" charset="-122"/>
                <a:ea typeface="KaiTi" charset="-122"/>
                <a:cs typeface="KaiTi" charset="-122"/>
              </a:rPr>
              <a:t>政府</a:t>
            </a:r>
            <a:r>
              <a:rPr lang="zh-CN" altLang="en-US" dirty="0">
                <a:solidFill>
                  <a:srgbClr val="000000"/>
                </a:solidFill>
                <a:latin typeface="KaiTi" charset="-122"/>
                <a:ea typeface="KaiTi" charset="-122"/>
                <a:cs typeface="KaiTi" charset="-122"/>
              </a:rPr>
              <a:t>集中</a:t>
            </a:r>
            <a:r>
              <a:rPr lang="zh-CN" altLang="en-US" dirty="0" smtClean="0">
                <a:solidFill>
                  <a:srgbClr val="000000"/>
                </a:solidFill>
                <a:latin typeface="KaiTi" charset="-122"/>
                <a:ea typeface="KaiTi" charset="-122"/>
                <a:cs typeface="KaiTi" charset="-122"/>
              </a:rPr>
              <a:t>采购组织实施流程图</a:t>
            </a:r>
            <a:endParaRPr lang="en-US" altLang="zh-CN" dirty="0">
              <a:solidFill>
                <a:srgbClr val="000000"/>
              </a:solidFill>
              <a:latin typeface="KaiTi" charset="-122"/>
              <a:ea typeface="KaiTi" charset="-122"/>
              <a:cs typeface="KaiTi" charset="-122"/>
            </a:endParaRP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pic>
        <p:nvPicPr>
          <p:cNvPr id="4127" name="Picture 3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1015" y="1124670"/>
            <a:ext cx="11843239" cy="567743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788808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黑体"/>
        <a:cs typeface=""/>
      </a:majorFont>
      <a:minorFont>
        <a:latin typeface="Verdana"/>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9525" algn="ctr">
          <a:noFill/>
          <a:miter lim="800000"/>
          <a:headEnd/>
          <a:tailEnd/>
        </a:ln>
        <a:effectLst/>
      </a:spPr>
      <a:bodyPr>
        <a:spAutoFit/>
      </a:bodyPr>
      <a:lstStyle>
        <a:defPPr eaLnBrk="1" hangingPunct="1">
          <a:buSzPct val="80000"/>
          <a:buFont typeface="Wingdings" charset="2"/>
          <a:buChar char="l"/>
          <a:defRPr sz="1400" b="1" dirty="0">
            <a:solidFill>
              <a:srgbClr val="FF0000"/>
            </a:solidFill>
            <a:latin typeface="黑体" charset="-122"/>
            <a:ea typeface="黑体" charset="-122"/>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黑体"/>
        <a:cs typeface=""/>
      </a:majorFont>
      <a:minorFont>
        <a:latin typeface="Verdana"/>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5124</TotalTime>
  <Words>6846</Words>
  <Application>Microsoft Office PowerPoint</Application>
  <PresentationFormat>自定义</PresentationFormat>
  <Paragraphs>464</Paragraphs>
  <Slides>37</Slides>
  <Notes>8</Notes>
  <HiddenSlides>0</HiddenSlides>
  <MMClips>0</MMClips>
  <ScaleCrop>false</ScaleCrop>
  <HeadingPairs>
    <vt:vector size="4" baseType="variant">
      <vt:variant>
        <vt:lpstr>主题</vt:lpstr>
      </vt:variant>
      <vt:variant>
        <vt:i4>2</vt:i4>
      </vt:variant>
      <vt:variant>
        <vt:lpstr>幻灯片标题</vt:lpstr>
      </vt:variant>
      <vt:variant>
        <vt:i4>37</vt:i4>
      </vt:variant>
    </vt:vector>
  </HeadingPairs>
  <TitlesOfParts>
    <vt:vector size="39" baseType="lpstr">
      <vt:lpstr>Profile</vt:lpstr>
      <vt:lpstr>1_Profile</vt:lpstr>
      <vt:lpstr>幻灯片 1</vt:lpstr>
      <vt:lpstr>讲解内容</vt:lpstr>
      <vt:lpstr>幻灯片 3</vt:lpstr>
      <vt:lpstr>中山大学采购工作全流程环节</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采购工作需大家关注的几点</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欢迎大家批评指正！</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贾延江</dc:creator>
  <cp:lastModifiedBy>aa</cp:lastModifiedBy>
  <cp:revision>239</cp:revision>
  <dcterms:created xsi:type="dcterms:W3CDTF">2017-06-17T11:39:26Z</dcterms:created>
  <dcterms:modified xsi:type="dcterms:W3CDTF">2018-05-16T03:21:56Z</dcterms:modified>
</cp:coreProperties>
</file>