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68" r:id="rId2"/>
    <p:sldId id="580" r:id="rId3"/>
    <p:sldId id="581" r:id="rId4"/>
    <p:sldId id="649" r:id="rId5"/>
    <p:sldId id="648" r:id="rId6"/>
    <p:sldId id="650" r:id="rId7"/>
    <p:sldId id="605" r:id="rId8"/>
    <p:sldId id="662" r:id="rId9"/>
    <p:sldId id="651" r:id="rId10"/>
    <p:sldId id="652" r:id="rId11"/>
    <p:sldId id="653" r:id="rId12"/>
    <p:sldId id="654" r:id="rId13"/>
    <p:sldId id="655" r:id="rId14"/>
    <p:sldId id="656" r:id="rId15"/>
    <p:sldId id="658" r:id="rId16"/>
    <p:sldId id="659" r:id="rId17"/>
    <p:sldId id="660" r:id="rId18"/>
    <p:sldId id="661" r:id="rId19"/>
    <p:sldId id="663" r:id="rId20"/>
    <p:sldId id="664" r:id="rId21"/>
    <p:sldId id="267"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9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40102"/>
    <a:srgbClr val="9B0303"/>
    <a:srgbClr val="E44B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6" d="100"/>
          <a:sy n="106" d="100"/>
        </p:scale>
        <p:origin x="114" y="114"/>
      </p:cViewPr>
      <p:guideLst>
        <p:guide orient="horz" pos="2296"/>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D5D575-1484-4954-A584-C4A08440CA4B}" type="datetimeFigureOut">
              <a:rPr lang="zh-CN" altLang="en-US" smtClean="0"/>
              <a:t>2021/06/08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0B1776-A33D-4E21-859F-E17EC6F07C70}" type="slidenum">
              <a:rPr lang="zh-CN" altLang="en-US" smtClean="0"/>
              <a:t>‹#›</a:t>
            </a:fld>
            <a:endParaRPr lang="zh-CN" altLang="en-US"/>
          </a:p>
        </p:txBody>
      </p:sp>
    </p:spTree>
    <p:extLst>
      <p:ext uri="{BB962C8B-B14F-4D97-AF65-F5344CB8AC3E}">
        <p14:creationId xmlns:p14="http://schemas.microsoft.com/office/powerpoint/2010/main" val="207677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0B1776-A33D-4E21-859F-E17EC6F07C70}" type="slidenum">
              <a:rPr lang="zh-CN" altLang="en-US" smtClean="0"/>
              <a:t>3</a:t>
            </a:fld>
            <a:endParaRPr lang="zh-CN" altLang="en-US"/>
          </a:p>
        </p:txBody>
      </p:sp>
    </p:spTree>
    <p:extLst>
      <p:ext uri="{BB962C8B-B14F-4D97-AF65-F5344CB8AC3E}">
        <p14:creationId xmlns:p14="http://schemas.microsoft.com/office/powerpoint/2010/main" val="130025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0B1776-A33D-4E21-859F-E17EC6F07C70}" type="slidenum">
              <a:rPr lang="zh-CN" altLang="en-US" smtClean="0"/>
              <a:t>19</a:t>
            </a:fld>
            <a:endParaRPr lang="zh-CN" altLang="en-US"/>
          </a:p>
        </p:txBody>
      </p:sp>
    </p:spTree>
    <p:extLst>
      <p:ext uri="{BB962C8B-B14F-4D97-AF65-F5344CB8AC3E}">
        <p14:creationId xmlns:p14="http://schemas.microsoft.com/office/powerpoint/2010/main" val="1196909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0B1776-A33D-4E21-859F-E17EC6F07C70}" type="slidenum">
              <a:rPr lang="zh-CN" altLang="en-US" smtClean="0"/>
              <a:t>20</a:t>
            </a:fld>
            <a:endParaRPr lang="zh-CN" altLang="en-US"/>
          </a:p>
        </p:txBody>
      </p:sp>
    </p:spTree>
    <p:extLst>
      <p:ext uri="{BB962C8B-B14F-4D97-AF65-F5344CB8AC3E}">
        <p14:creationId xmlns:p14="http://schemas.microsoft.com/office/powerpoint/2010/main" val="2348576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0B1776-A33D-4E21-859F-E17EC6F07C70}" type="slidenum">
              <a:rPr lang="zh-CN" altLang="en-US" smtClean="0"/>
              <a:t>4</a:t>
            </a:fld>
            <a:endParaRPr lang="zh-CN" altLang="en-US"/>
          </a:p>
        </p:txBody>
      </p:sp>
    </p:spTree>
    <p:extLst>
      <p:ext uri="{BB962C8B-B14F-4D97-AF65-F5344CB8AC3E}">
        <p14:creationId xmlns:p14="http://schemas.microsoft.com/office/powerpoint/2010/main" val="3552638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0B1776-A33D-4E21-859F-E17EC6F07C70}" type="slidenum">
              <a:rPr lang="zh-CN" altLang="en-US" smtClean="0"/>
              <a:t>5</a:t>
            </a:fld>
            <a:endParaRPr lang="zh-CN" altLang="en-US"/>
          </a:p>
        </p:txBody>
      </p:sp>
    </p:spTree>
    <p:extLst>
      <p:ext uri="{BB962C8B-B14F-4D97-AF65-F5344CB8AC3E}">
        <p14:creationId xmlns:p14="http://schemas.microsoft.com/office/powerpoint/2010/main" val="3760495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0B1776-A33D-4E21-859F-E17EC6F07C70}" type="slidenum">
              <a:rPr lang="zh-CN" altLang="en-US" smtClean="0"/>
              <a:t>6</a:t>
            </a:fld>
            <a:endParaRPr lang="zh-CN" altLang="en-US"/>
          </a:p>
        </p:txBody>
      </p:sp>
    </p:spTree>
    <p:extLst>
      <p:ext uri="{BB962C8B-B14F-4D97-AF65-F5344CB8AC3E}">
        <p14:creationId xmlns:p14="http://schemas.microsoft.com/office/powerpoint/2010/main" val="1368767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0B1776-A33D-4E21-859F-E17EC6F07C70}" type="slidenum">
              <a:rPr lang="zh-CN" altLang="en-US" smtClean="0"/>
              <a:t>14</a:t>
            </a:fld>
            <a:endParaRPr lang="zh-CN" altLang="en-US"/>
          </a:p>
        </p:txBody>
      </p:sp>
    </p:spTree>
    <p:extLst>
      <p:ext uri="{BB962C8B-B14F-4D97-AF65-F5344CB8AC3E}">
        <p14:creationId xmlns:p14="http://schemas.microsoft.com/office/powerpoint/2010/main" val="867235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0B1776-A33D-4E21-859F-E17EC6F07C70}" type="slidenum">
              <a:rPr lang="zh-CN" altLang="en-US" smtClean="0"/>
              <a:t>15</a:t>
            </a:fld>
            <a:endParaRPr lang="zh-CN" altLang="en-US"/>
          </a:p>
        </p:txBody>
      </p:sp>
    </p:spTree>
    <p:extLst>
      <p:ext uri="{BB962C8B-B14F-4D97-AF65-F5344CB8AC3E}">
        <p14:creationId xmlns:p14="http://schemas.microsoft.com/office/powerpoint/2010/main" val="866895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0B1776-A33D-4E21-859F-E17EC6F07C70}" type="slidenum">
              <a:rPr lang="zh-CN" altLang="en-US" smtClean="0"/>
              <a:t>16</a:t>
            </a:fld>
            <a:endParaRPr lang="zh-CN" altLang="en-US"/>
          </a:p>
        </p:txBody>
      </p:sp>
    </p:spTree>
    <p:extLst>
      <p:ext uri="{BB962C8B-B14F-4D97-AF65-F5344CB8AC3E}">
        <p14:creationId xmlns:p14="http://schemas.microsoft.com/office/powerpoint/2010/main" val="2786087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0B1776-A33D-4E21-859F-E17EC6F07C70}" type="slidenum">
              <a:rPr lang="zh-CN" altLang="en-US" smtClean="0"/>
              <a:t>17</a:t>
            </a:fld>
            <a:endParaRPr lang="zh-CN" altLang="en-US"/>
          </a:p>
        </p:txBody>
      </p:sp>
    </p:spTree>
    <p:extLst>
      <p:ext uri="{BB962C8B-B14F-4D97-AF65-F5344CB8AC3E}">
        <p14:creationId xmlns:p14="http://schemas.microsoft.com/office/powerpoint/2010/main" val="2613595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10B1776-A33D-4E21-859F-E17EC6F07C70}" type="slidenum">
              <a:rPr lang="zh-CN" altLang="en-US" smtClean="0"/>
              <a:t>18</a:t>
            </a:fld>
            <a:endParaRPr lang="zh-CN" altLang="en-US"/>
          </a:p>
        </p:txBody>
      </p:sp>
    </p:spTree>
    <p:extLst>
      <p:ext uri="{BB962C8B-B14F-4D97-AF65-F5344CB8AC3E}">
        <p14:creationId xmlns:p14="http://schemas.microsoft.com/office/powerpoint/2010/main" val="262451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7DB3D29-DDED-407C-A77F-B1EC1D497D60}" type="datetimeFigureOut">
              <a:rPr lang="zh-CN" altLang="en-US" smtClean="0"/>
              <a:t>2021/06/08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A3EC3C-2354-4223-9C66-21C2EF297D2D}" type="slidenum">
              <a:rPr lang="zh-CN" altLang="en-US" smtClean="0"/>
              <a:t>‹#›</a:t>
            </a:fld>
            <a:endParaRPr lang="zh-CN" altLang="en-US"/>
          </a:p>
        </p:txBody>
      </p:sp>
    </p:spTree>
  </p:cSld>
  <p:clrMapOvr>
    <a:masterClrMapping/>
  </p:clrMapOvr>
  <p:transition>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7DB3D29-DDED-407C-A77F-B1EC1D497D60}" type="datetimeFigureOut">
              <a:rPr lang="zh-CN" altLang="en-US" smtClean="0"/>
              <a:t>2021/06/08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A3EC3C-2354-4223-9C66-21C2EF297D2D}" type="slidenum">
              <a:rPr lang="zh-CN" altLang="en-US" smtClean="0"/>
              <a:t>‹#›</a:t>
            </a:fld>
            <a:endParaRPr lang="zh-CN" altLang="en-US"/>
          </a:p>
        </p:txBody>
      </p:sp>
    </p:spTree>
  </p:cSld>
  <p:clrMapOvr>
    <a:masterClrMapping/>
  </p:clrMapOvr>
  <p:transition>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7DB3D29-DDED-407C-A77F-B1EC1D497D60}" type="datetimeFigureOut">
              <a:rPr lang="zh-CN" altLang="en-US" smtClean="0"/>
              <a:t>2021/06/08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A3EC3C-2354-4223-9C66-21C2EF297D2D}" type="slidenum">
              <a:rPr lang="zh-CN" altLang="en-US" smtClean="0"/>
              <a:t>‹#›</a:t>
            </a:fld>
            <a:endParaRPr lang="zh-CN" altLang="en-US"/>
          </a:p>
        </p:txBody>
      </p:sp>
    </p:spTree>
  </p:cSld>
  <p:clrMapOvr>
    <a:masterClrMapping/>
  </p:clrMapOvr>
  <p:transition>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7DB3D29-DDED-407C-A77F-B1EC1D497D60}" type="datetimeFigureOut">
              <a:rPr lang="zh-CN" altLang="en-US" smtClean="0"/>
              <a:t>2021/06/08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A3EC3C-2354-4223-9C66-21C2EF297D2D}" type="slidenum">
              <a:rPr lang="zh-CN" altLang="en-US" smtClean="0"/>
              <a:t>‹#›</a:t>
            </a:fld>
            <a:endParaRPr lang="zh-CN" altLang="en-US"/>
          </a:p>
        </p:txBody>
      </p:sp>
    </p:spTree>
  </p:cSld>
  <p:clrMapOvr>
    <a:masterClrMapping/>
  </p:clrMapOvr>
  <p:transition>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A7DB3D29-DDED-407C-A77F-B1EC1D497D60}" type="datetimeFigureOut">
              <a:rPr lang="zh-CN" altLang="en-US" smtClean="0"/>
              <a:t>2021/06/08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A3EC3C-2354-4223-9C66-21C2EF297D2D}" type="slidenum">
              <a:rPr lang="zh-CN" altLang="en-US" smtClean="0"/>
              <a:t>‹#›</a:t>
            </a:fld>
            <a:endParaRPr lang="zh-CN" altLang="en-US"/>
          </a:p>
        </p:txBody>
      </p:sp>
    </p:spTree>
  </p:cSld>
  <p:clrMapOvr>
    <a:masterClrMapping/>
  </p:clrMapOvr>
  <p:transition>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A7DB3D29-DDED-407C-A77F-B1EC1D497D60}" type="datetimeFigureOut">
              <a:rPr lang="zh-CN" altLang="en-US" smtClean="0"/>
              <a:t>2021/06/08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6A3EC3C-2354-4223-9C66-21C2EF297D2D}" type="slidenum">
              <a:rPr lang="zh-CN" altLang="en-US" smtClean="0"/>
              <a:t>‹#›</a:t>
            </a:fld>
            <a:endParaRPr lang="zh-CN" altLang="en-US"/>
          </a:p>
        </p:txBody>
      </p:sp>
    </p:spTree>
  </p:cSld>
  <p:clrMapOvr>
    <a:masterClrMapping/>
  </p:clrMapOvr>
  <p:transition>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A7DB3D29-DDED-407C-A77F-B1EC1D497D60}" type="datetimeFigureOut">
              <a:rPr lang="zh-CN" altLang="en-US" smtClean="0"/>
              <a:t>2021/06/08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6A3EC3C-2354-4223-9C66-21C2EF297D2D}" type="slidenum">
              <a:rPr lang="zh-CN" altLang="en-US" smtClean="0"/>
              <a:t>‹#›</a:t>
            </a:fld>
            <a:endParaRPr lang="zh-CN" altLang="en-US"/>
          </a:p>
        </p:txBody>
      </p:sp>
    </p:spTree>
  </p:cSld>
  <p:clrMapOvr>
    <a:masterClrMapping/>
  </p:clrMapOvr>
  <p:transition>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7DB3D29-DDED-407C-A77F-B1EC1D497D60}" type="datetimeFigureOut">
              <a:rPr lang="zh-CN" altLang="en-US" smtClean="0"/>
              <a:t>2021/06/08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6A3EC3C-2354-4223-9C66-21C2EF297D2D}" type="slidenum">
              <a:rPr lang="zh-CN" altLang="en-US" smtClean="0"/>
              <a:t>‹#›</a:t>
            </a:fld>
            <a:endParaRPr lang="zh-CN" altLang="en-US"/>
          </a:p>
        </p:txBody>
      </p:sp>
    </p:spTree>
  </p:cSld>
  <p:clrMapOvr>
    <a:masterClrMapping/>
  </p:clrMapOvr>
  <p:transition>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7DB3D29-DDED-407C-A77F-B1EC1D497D60}" type="datetimeFigureOut">
              <a:rPr lang="zh-CN" altLang="en-US" smtClean="0"/>
              <a:t>2021/06/08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6A3EC3C-2354-4223-9C66-21C2EF297D2D}" type="slidenum">
              <a:rPr lang="zh-CN" altLang="en-US" smtClean="0"/>
              <a:t>‹#›</a:t>
            </a:fld>
            <a:endParaRPr lang="zh-CN" altLang="en-US"/>
          </a:p>
        </p:txBody>
      </p:sp>
    </p:spTree>
  </p:cSld>
  <p:clrMapOvr>
    <a:masterClrMapping/>
  </p:clrMapOvr>
  <p:transition>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7DB3D29-DDED-407C-A77F-B1EC1D497D60}" type="datetimeFigureOut">
              <a:rPr lang="zh-CN" altLang="en-US" smtClean="0"/>
              <a:t>2021/06/08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6A3EC3C-2354-4223-9C66-21C2EF297D2D}" type="slidenum">
              <a:rPr lang="zh-CN" altLang="en-US" smtClean="0"/>
              <a:t>‹#›</a:t>
            </a:fld>
            <a:endParaRPr lang="zh-CN" altLang="en-US"/>
          </a:p>
        </p:txBody>
      </p:sp>
    </p:spTree>
  </p:cSld>
  <p:clrMapOvr>
    <a:masterClrMapping/>
  </p:clrMapOvr>
  <p:transition>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7DB3D29-DDED-407C-A77F-B1EC1D497D60}" type="datetimeFigureOut">
              <a:rPr lang="zh-CN" altLang="en-US" smtClean="0"/>
              <a:t>2021/06/08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6A3EC3C-2354-4223-9C66-21C2EF297D2D}" type="slidenum">
              <a:rPr lang="zh-CN" altLang="en-US" smtClean="0"/>
              <a:t>‹#›</a:t>
            </a:fld>
            <a:endParaRPr lang="zh-CN" altLang="en-US"/>
          </a:p>
        </p:txBody>
      </p:sp>
    </p:spTree>
  </p:cSld>
  <p:clrMapOvr>
    <a:masterClrMapping/>
  </p:clrMapOvr>
  <p:transition>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DB3D29-DDED-407C-A77F-B1EC1D497D60}" type="datetimeFigureOut">
              <a:rPr lang="zh-CN" altLang="en-US" smtClean="0"/>
              <a:t>2021/06/08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3EC3C-2354-4223-9C66-21C2EF297D2D}"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ll/>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5.png"/><Relationship Id="rId4"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6.jpeg"/><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7.jpeg"/><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7.jpeg"/><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4.jpeg"/><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淘宝店chenying0907出品 9"/>
          <p:cNvSpPr>
            <a:spLocks noChangeArrowheads="1"/>
          </p:cNvSpPr>
          <p:nvPr/>
        </p:nvSpPr>
        <p:spPr bwMode="auto">
          <a:xfrm>
            <a:off x="1645586" y="1943406"/>
            <a:ext cx="8904004" cy="992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6000" b="1"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rPr>
              <a:t>习近平系列重要讲话摘录</a:t>
            </a:r>
            <a:endParaRPr lang="zh-CN" altLang="en-US" sz="6000"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淘宝店chenying0907出品 10"/>
          <p:cNvSpPr>
            <a:spLocks noChangeArrowheads="1"/>
          </p:cNvSpPr>
          <p:nvPr/>
        </p:nvSpPr>
        <p:spPr bwMode="auto">
          <a:xfrm>
            <a:off x="3821441" y="4120283"/>
            <a:ext cx="4552294" cy="622300"/>
          </a:xfrm>
          <a:prstGeom prst="rect">
            <a:avLst/>
          </a:prstGeom>
          <a:noFill/>
          <a:ln w="9525">
            <a:solidFill>
              <a:schemeClr val="bg1">
                <a:lumMod val="85000"/>
              </a:schemeClr>
            </a:solidFill>
            <a:miter lim="800000"/>
          </a:ln>
          <a:extLst>
            <a:ext uri="{909E8E84-426E-40DD-AFC4-6F175D3DCCD1}">
              <a14:hiddenFill xmlns:a14="http://schemas.microsoft.com/office/drawing/2010/main">
                <a:solidFill>
                  <a:srgbClr val="FFFFFF"/>
                </a:solidFill>
              </a14:hiddenFill>
            </a:ext>
          </a:extLst>
        </p:spPr>
        <p:txBody>
          <a:bodyPr wrap="square" lIns="68580" tIns="34290" rIns="68580" bIns="34290">
            <a:spAutoFit/>
          </a:bodyPr>
          <a:lstStyle/>
          <a:p>
            <a:pPr algn="ctr"/>
            <a:r>
              <a:rPr lang="en-US" altLang="zh-CN" sz="3600" b="1"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2021</a:t>
            </a:r>
            <a:r>
              <a:rPr lang="zh-CN" altLang="en-US" sz="3600" b="1"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3600" b="1"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6</a:t>
            </a:r>
            <a:r>
              <a:rPr lang="zh-CN" altLang="en-US" sz="3600" b="1"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月</a:t>
            </a:r>
            <a:r>
              <a:rPr lang="en-US" altLang="zh-CN" sz="3600" b="1"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3600" b="1" dirty="0" smtClean="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日</a:t>
            </a:r>
            <a:endParaRPr lang="zh-CN" altLang="en-US" sz="3600" b="1"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ransition>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74432" y="138849"/>
            <a:ext cx="11483476" cy="369332"/>
          </a:xfrm>
          <a:prstGeom prst="rect">
            <a:avLst/>
          </a:prstGeom>
          <a:noFill/>
          <a:ln>
            <a:noFill/>
          </a:ln>
        </p:spPr>
        <p:txBody>
          <a:bodyPr wrap="square" rtlCol="0">
            <a:spAutoFit/>
          </a:bodyPr>
          <a:lstStyle/>
          <a:p>
            <a:r>
              <a:rPr lang="zh-CN" altLang="en-US"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在中国科学院第二十次院士大会、中国工程院第十五次院士大会、中国科协第十次全国代表大会上的讲话</a:t>
            </a:r>
          </a:p>
        </p:txBody>
      </p:sp>
      <p:grpSp>
        <p:nvGrpSpPr>
          <p:cNvPr id="13" name="组合 12"/>
          <p:cNvGrpSpPr/>
          <p:nvPr/>
        </p:nvGrpSpPr>
        <p:grpSpPr>
          <a:xfrm>
            <a:off x="644022" y="1729211"/>
            <a:ext cx="10995343" cy="4832031"/>
            <a:chOff x="959" y="4562"/>
            <a:chExt cx="17127" cy="6782"/>
          </a:xfrm>
        </p:grpSpPr>
        <p:sp>
          <p:nvSpPr>
            <p:cNvPr id="14" name="矩形 13"/>
            <p:cNvSpPr/>
            <p:nvPr/>
          </p:nvSpPr>
          <p:spPr>
            <a:xfrm>
              <a:off x="1136" y="4666"/>
              <a:ext cx="16772" cy="6678"/>
            </a:xfrm>
            <a:prstGeom prst="rect">
              <a:avLst/>
            </a:prstGeom>
          </p:spPr>
          <p:txBody>
            <a:bodyPr wrap="square">
              <a:spAutoFit/>
            </a:bodyPr>
            <a:lstStyle/>
            <a:p>
              <a:pPr>
                <a:lnSpc>
                  <a:spcPct val="150000"/>
                </a:lnSpc>
              </a:pPr>
              <a:r>
                <a:rPr lang="zh-CN" altLang="en-US" sz="1600" b="1" dirty="0" smtClean="0">
                  <a:solidFill>
                    <a:srgbClr val="FF0000"/>
                  </a:solidFill>
                  <a:latin typeface="微软雅黑" panose="020B0503020204020204" pitchFamily="34" charset="-122"/>
                  <a:ea typeface="微软雅黑" panose="020B0503020204020204" pitchFamily="34" charset="-122"/>
                </a:rPr>
                <a:t>       三要</a:t>
              </a:r>
              <a:r>
                <a:rPr lang="zh-CN" altLang="en-US" sz="1600" b="1" dirty="0">
                  <a:solidFill>
                    <a:srgbClr val="FF0000"/>
                  </a:solidFill>
                  <a:latin typeface="微软雅黑" panose="020B0503020204020204" pitchFamily="34" charset="-122"/>
                  <a:ea typeface="微软雅黑" panose="020B0503020204020204" pitchFamily="34" charset="-122"/>
                </a:rPr>
                <a:t>推进科技体制改革，形成支持全面创新的基础制度。</a:t>
              </a:r>
              <a:r>
                <a:rPr lang="zh-CN" altLang="en-US" sz="1600" dirty="0">
                  <a:solidFill>
                    <a:srgbClr val="663300"/>
                  </a:solidFill>
                  <a:latin typeface="微软雅黑" panose="020B0503020204020204" pitchFamily="34" charset="-122"/>
                  <a:ea typeface="微软雅黑" panose="020B0503020204020204" pitchFamily="34" charset="-122"/>
                </a:rPr>
                <a:t>要健全社会主义市场经济条件下新型举国体制，充分发挥国家作为重大科技创新组织者的作用。要重点抓好完善评价制度等基础改革，坚持质量、绩效、贡献为核心的评价导向，全面准确反映成果创新水平、转化应用绩效和对经济社会发展的实际贡献。要拿出更大的勇气推动科技管理职能转变，按照抓战略、抓改革、抓规划、抓服务的定位，转变作风，提升能力，强化规划政策引导，给予科研单位更多自主权，赋予科学家更大技术路线决定权和经费使用权，让科研单位和科研人员从繁琐、不必要的体制机制束缚中解放出来。要改革重大科技项目立项和组织管理方式，实行“揭榜挂帅”、“赛马”等制度，做到不论资历、不设门槛，让有真才实学的科技人员英雄有用武之地</a:t>
              </a:r>
              <a:r>
                <a:rPr lang="zh-CN" altLang="en-US" sz="1600" dirty="0" smtClean="0">
                  <a:solidFill>
                    <a:srgbClr val="663300"/>
                  </a:solidFill>
                  <a:latin typeface="微软雅黑" panose="020B0503020204020204" pitchFamily="34" charset="-122"/>
                  <a:ea typeface="微软雅黑" panose="020B0503020204020204" pitchFamily="34" charset="-122"/>
                </a:rPr>
                <a:t>。</a:t>
              </a:r>
              <a:endParaRPr lang="en-US" altLang="zh-CN" sz="1600" dirty="0" smtClean="0">
                <a:solidFill>
                  <a:srgbClr val="663300"/>
                </a:solidFill>
                <a:latin typeface="微软雅黑" panose="020B0503020204020204" pitchFamily="34" charset="-122"/>
                <a:ea typeface="微软雅黑" panose="020B0503020204020204" pitchFamily="34" charset="-122"/>
              </a:endParaRPr>
            </a:p>
            <a:p>
              <a:pPr>
                <a:lnSpc>
                  <a:spcPct val="150000"/>
                </a:lnSpc>
              </a:pPr>
              <a:endParaRPr lang="en-US" altLang="zh-CN" sz="1600" dirty="0" smtClean="0">
                <a:solidFill>
                  <a:srgbClr val="663300"/>
                </a:solidFill>
                <a:latin typeface="微软雅黑" panose="020B0503020204020204" pitchFamily="34" charset="-122"/>
                <a:ea typeface="微软雅黑" panose="020B0503020204020204" pitchFamily="34" charset="-122"/>
              </a:endParaRPr>
            </a:p>
            <a:p>
              <a:pPr>
                <a:lnSpc>
                  <a:spcPct val="150000"/>
                </a:lnSpc>
              </a:pPr>
              <a:r>
                <a:rPr lang="zh-CN" altLang="en-US" sz="1600" b="1" dirty="0" smtClean="0">
                  <a:solidFill>
                    <a:srgbClr val="FF0000"/>
                  </a:solidFill>
                  <a:latin typeface="微软雅黑" panose="020B0503020204020204" pitchFamily="34" charset="-122"/>
                  <a:ea typeface="微软雅黑" panose="020B0503020204020204" pitchFamily="34" charset="-122"/>
                </a:rPr>
                <a:t>      四要</a:t>
              </a:r>
              <a:r>
                <a:rPr lang="zh-CN" altLang="en-US" sz="1600" b="1" dirty="0">
                  <a:solidFill>
                    <a:srgbClr val="FF0000"/>
                  </a:solidFill>
                  <a:latin typeface="微软雅黑" panose="020B0503020204020204" pitchFamily="34" charset="-122"/>
                  <a:ea typeface="微软雅黑" panose="020B0503020204020204" pitchFamily="34" charset="-122"/>
                </a:rPr>
                <a:t>构建开放创新生态，参与全球科技治理。</a:t>
              </a:r>
              <a:r>
                <a:rPr lang="zh-CN" altLang="en-US" sz="1600" dirty="0">
                  <a:solidFill>
                    <a:srgbClr val="663300"/>
                  </a:solidFill>
                  <a:latin typeface="微软雅黑" panose="020B0503020204020204" pitchFamily="34" charset="-122"/>
                  <a:ea typeface="微软雅黑" panose="020B0503020204020204" pitchFamily="34" charset="-122"/>
                </a:rPr>
                <a:t>科学技术具有世界性、时代性，是人类共同的财富。要统筹发展和安全，以全球视野谋划和推动创新，积极融入全球创新网络，聚焦气候变化、人类健康等问题，加强同各国科研人员的联合研发。要深度参与全球科技治理，</a:t>
              </a:r>
              <a:r>
                <a:rPr lang="zh-CN" altLang="en-US" sz="1600" dirty="0">
                  <a:solidFill>
                    <a:srgbClr val="FF0000"/>
                  </a:solidFill>
                  <a:latin typeface="微软雅黑" panose="020B0503020204020204" pitchFamily="34" charset="-122"/>
                  <a:ea typeface="微软雅黑" panose="020B0503020204020204" pitchFamily="34" charset="-122"/>
                </a:rPr>
                <a:t>贡献中国智慧</a:t>
              </a:r>
              <a:r>
                <a:rPr lang="zh-CN" altLang="en-US" sz="1600" dirty="0">
                  <a:solidFill>
                    <a:srgbClr val="663300"/>
                  </a:solidFill>
                  <a:latin typeface="微软雅黑" panose="020B0503020204020204" pitchFamily="34" charset="-122"/>
                  <a:ea typeface="微软雅黑" panose="020B0503020204020204" pitchFamily="34" charset="-122"/>
                </a:rPr>
                <a:t>，让科技更好增进人类福祉，让中国科技为</a:t>
              </a:r>
              <a:r>
                <a:rPr lang="zh-CN" altLang="en-US" sz="1600" dirty="0">
                  <a:solidFill>
                    <a:srgbClr val="FF0000"/>
                  </a:solidFill>
                  <a:latin typeface="微软雅黑" panose="020B0503020204020204" pitchFamily="34" charset="-122"/>
                  <a:ea typeface="微软雅黑" panose="020B0503020204020204" pitchFamily="34" charset="-122"/>
                </a:rPr>
                <a:t>推动构建人类命运共同体</a:t>
              </a:r>
              <a:r>
                <a:rPr lang="zh-CN" altLang="en-US" sz="1600" dirty="0">
                  <a:solidFill>
                    <a:srgbClr val="663300"/>
                  </a:solidFill>
                  <a:latin typeface="微软雅黑" panose="020B0503020204020204" pitchFamily="34" charset="-122"/>
                  <a:ea typeface="微软雅黑" panose="020B0503020204020204" pitchFamily="34" charset="-122"/>
                </a:rPr>
                <a:t>作出更大贡献</a:t>
              </a:r>
              <a:r>
                <a:rPr lang="zh-CN" altLang="en-US" sz="1600" dirty="0" smtClean="0">
                  <a:solidFill>
                    <a:srgbClr val="663300"/>
                  </a:solidFill>
                  <a:latin typeface="微软雅黑" panose="020B0503020204020204" pitchFamily="34" charset="-122"/>
                  <a:ea typeface="微软雅黑" panose="020B0503020204020204" pitchFamily="34" charset="-122"/>
                </a:rPr>
                <a:t>。</a:t>
              </a:r>
              <a:endParaRPr lang="zh-CN" altLang="en-US" sz="1600" dirty="0">
                <a:solidFill>
                  <a:srgbClr val="663300"/>
                </a:solidFill>
                <a:latin typeface="微软雅黑" panose="020B0503020204020204" pitchFamily="34" charset="-122"/>
                <a:ea typeface="微软雅黑" panose="020B0503020204020204" pitchFamily="34" charset="-122"/>
              </a:endParaRPr>
            </a:p>
          </p:txBody>
        </p:sp>
        <p:sp>
          <p:nvSpPr>
            <p:cNvPr id="15" name="矩形 14"/>
            <p:cNvSpPr/>
            <p:nvPr/>
          </p:nvSpPr>
          <p:spPr bwMode="auto">
            <a:xfrm>
              <a:off x="959" y="4562"/>
              <a:ext cx="17127" cy="6570"/>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grpSp>
        <p:nvGrpSpPr>
          <p:cNvPr id="6" name="组合 5"/>
          <p:cNvGrpSpPr/>
          <p:nvPr/>
        </p:nvGrpSpPr>
        <p:grpSpPr>
          <a:xfrm>
            <a:off x="574432" y="889502"/>
            <a:ext cx="2223430" cy="590390"/>
            <a:chOff x="4527446" y="951570"/>
            <a:chExt cx="1416361" cy="376088"/>
          </a:xfrm>
        </p:grpSpPr>
        <p:sp>
          <p:nvSpPr>
            <p:cNvPr id="7" name="矩形 3"/>
            <p:cNvSpPr>
              <a:spLocks noChangeArrowheads="1"/>
            </p:cNvSpPr>
            <p:nvPr/>
          </p:nvSpPr>
          <p:spPr bwMode="auto">
            <a:xfrm>
              <a:off x="4527446" y="951570"/>
              <a:ext cx="1209821" cy="30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1416" tIns="25708" rIns="51416" bIns="25708">
              <a:spAutoFit/>
            </a:bodyPr>
            <a:lstStyle/>
            <a:p>
              <a:r>
                <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习近平</a:t>
              </a:r>
              <a:r>
                <a:rPr lang="zh-CN" altLang="en-US" sz="2800" b="1" dirty="0" smtClean="0">
                  <a:solidFill>
                    <a:srgbClr val="C00000"/>
                  </a:solidFill>
                  <a:latin typeface="微软雅黑" panose="020B0503020204020204" pitchFamily="34" charset="-122"/>
                  <a:ea typeface="微软雅黑" panose="020B0503020204020204" pitchFamily="34" charset="-122"/>
                  <a:cs typeface="Arial" panose="020B0604020202020204" pitchFamily="34" charset="0"/>
                </a:rPr>
                <a:t>强调</a:t>
              </a:r>
            </a:p>
          </p:txBody>
        </p:sp>
        <p:sp>
          <p:nvSpPr>
            <p:cNvPr id="8" name="矩形 7"/>
            <p:cNvSpPr/>
            <p:nvPr/>
          </p:nvSpPr>
          <p:spPr>
            <a:xfrm>
              <a:off x="4571776" y="1297283"/>
              <a:ext cx="449733" cy="303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1418" tIns="25708" rIns="51418" bIns="25708" rtlCol="0" anchor="ctr"/>
            <a:lstStyle/>
            <a:p>
              <a:pPr algn="ctr"/>
              <a:endParaRPr lang="zh-CN" altLang="en-US">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5032794" y="1297283"/>
              <a:ext cx="911013" cy="30375"/>
            </a:xfrm>
            <a:prstGeom prst="rect">
              <a:avLst/>
            </a:prstGeom>
            <a:solidFill>
              <a:srgbClr val="202A36"/>
            </a:solidFill>
            <a:ln>
              <a:noFill/>
            </a:ln>
          </p:spPr>
          <p:style>
            <a:lnRef idx="2">
              <a:schemeClr val="accent1">
                <a:shade val="50000"/>
              </a:schemeClr>
            </a:lnRef>
            <a:fillRef idx="1">
              <a:schemeClr val="accent1"/>
            </a:fillRef>
            <a:effectRef idx="0">
              <a:schemeClr val="accent1"/>
            </a:effectRef>
            <a:fontRef idx="minor">
              <a:schemeClr val="lt1"/>
            </a:fontRef>
          </p:style>
          <p:txBody>
            <a:bodyPr lIns="51418" tIns="25708" rIns="51418" bIns="25708" rtlCol="0" anchor="ctr"/>
            <a:lstStyle/>
            <a:p>
              <a:pPr algn="ctr"/>
              <a:endParaRPr lang="zh-CN" altLang="en-US">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1669501109"/>
      </p:ext>
    </p:extLst>
  </p:cSld>
  <p:clrMapOvr>
    <a:masterClrMapping/>
  </p:clrMapOvr>
  <p:transition>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74432" y="138849"/>
            <a:ext cx="11483476" cy="369332"/>
          </a:xfrm>
          <a:prstGeom prst="rect">
            <a:avLst/>
          </a:prstGeom>
          <a:noFill/>
          <a:ln>
            <a:noFill/>
          </a:ln>
        </p:spPr>
        <p:txBody>
          <a:bodyPr wrap="square" rtlCol="0">
            <a:spAutoFit/>
          </a:bodyPr>
          <a:lstStyle/>
          <a:p>
            <a:r>
              <a:rPr lang="zh-CN" altLang="en-US"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在中国科学院第二十次院士大会、中国工程院第十五次院士大会、中国科协第十次全国代表大会上的讲话</a:t>
            </a:r>
          </a:p>
        </p:txBody>
      </p:sp>
      <p:grpSp>
        <p:nvGrpSpPr>
          <p:cNvPr id="13" name="组合 12"/>
          <p:cNvGrpSpPr/>
          <p:nvPr/>
        </p:nvGrpSpPr>
        <p:grpSpPr>
          <a:xfrm>
            <a:off x="644022" y="1683758"/>
            <a:ext cx="10995343" cy="1095842"/>
            <a:chOff x="959" y="4604"/>
            <a:chExt cx="17127" cy="1588"/>
          </a:xfrm>
        </p:grpSpPr>
        <p:sp>
          <p:nvSpPr>
            <p:cNvPr id="14" name="矩形 13"/>
            <p:cNvSpPr/>
            <p:nvPr/>
          </p:nvSpPr>
          <p:spPr>
            <a:xfrm>
              <a:off x="1136" y="4745"/>
              <a:ext cx="16772" cy="1338"/>
            </a:xfrm>
            <a:prstGeom prst="rect">
              <a:avLst/>
            </a:prstGeom>
          </p:spPr>
          <p:txBody>
            <a:bodyPr wrap="square">
              <a:spAutoFit/>
            </a:bodyPr>
            <a:lstStyle/>
            <a:p>
              <a:pPr>
                <a:lnSpc>
                  <a:spcPct val="150000"/>
                </a:lnSpc>
              </a:pPr>
              <a:r>
                <a:rPr lang="zh-CN" altLang="en-US" b="1" dirty="0" smtClean="0">
                  <a:solidFill>
                    <a:srgbClr val="FF0000"/>
                  </a:solidFill>
                  <a:latin typeface="微软雅黑" panose="020B0503020204020204" pitchFamily="34" charset="-122"/>
                  <a:ea typeface="微软雅黑" panose="020B0503020204020204" pitchFamily="34" charset="-122"/>
                </a:rPr>
                <a:t>     </a:t>
              </a:r>
              <a:r>
                <a:rPr lang="zh-CN" altLang="en-US" b="1" dirty="0" smtClean="0">
                  <a:solidFill>
                    <a:srgbClr val="FF0000"/>
                  </a:solidFill>
                  <a:latin typeface="微软雅黑" panose="020B0503020204020204" pitchFamily="34" charset="-122"/>
                  <a:ea typeface="微软雅黑" panose="020B0503020204020204" pitchFamily="34" charset="-122"/>
                </a:rPr>
                <a:t> 五要</a:t>
              </a:r>
              <a:r>
                <a:rPr lang="zh-CN" altLang="en-US" b="1" dirty="0">
                  <a:solidFill>
                    <a:srgbClr val="FF0000"/>
                  </a:solidFill>
                  <a:latin typeface="微软雅黑" panose="020B0503020204020204" pitchFamily="34" charset="-122"/>
                  <a:ea typeface="微软雅黑" panose="020B0503020204020204" pitchFamily="34" charset="-122"/>
                </a:rPr>
                <a:t>激发各类人才创新活力，建设全球人才高地</a:t>
              </a:r>
              <a:r>
                <a:rPr lang="zh-CN" altLang="en-US" b="1" dirty="0">
                  <a:solidFill>
                    <a:srgbClr val="FF0000"/>
                  </a:solidFill>
                  <a:latin typeface="微软雅黑" panose="020B0503020204020204" pitchFamily="34" charset="-122"/>
                  <a:ea typeface="微软雅黑" panose="020B0503020204020204" pitchFamily="34" charset="-122"/>
                </a:rPr>
                <a:t>。</a:t>
              </a:r>
              <a:r>
                <a:rPr lang="zh-CN" altLang="en-US" dirty="0">
                  <a:solidFill>
                    <a:srgbClr val="663300"/>
                  </a:solidFill>
                  <a:latin typeface="微软雅黑" panose="020B0503020204020204" pitchFamily="34" charset="-122"/>
                  <a:ea typeface="微软雅黑" panose="020B0503020204020204" pitchFamily="34" charset="-122"/>
                </a:rPr>
                <a:t>世界科技强国必须能够在全球范围内吸引人才、留住人才、用好人才。我国要实现高水平科技自立自强，归根结底要靠高水平创新人才</a:t>
              </a:r>
              <a:r>
                <a:rPr lang="zh-CN" altLang="en-US" dirty="0" smtClean="0">
                  <a:solidFill>
                    <a:srgbClr val="663300"/>
                  </a:solidFill>
                  <a:latin typeface="微软雅黑" panose="020B0503020204020204" pitchFamily="34" charset="-122"/>
                  <a:ea typeface="微软雅黑" panose="020B0503020204020204" pitchFamily="34" charset="-122"/>
                </a:rPr>
                <a:t>。</a:t>
              </a:r>
              <a:endParaRPr lang="en-US" altLang="zh-CN" dirty="0">
                <a:solidFill>
                  <a:srgbClr val="663300"/>
                </a:solidFill>
                <a:latin typeface="微软雅黑" panose="020B0503020204020204" pitchFamily="34" charset="-122"/>
                <a:ea typeface="微软雅黑" panose="020B0503020204020204" pitchFamily="34" charset="-122"/>
              </a:endParaRPr>
            </a:p>
          </p:txBody>
        </p:sp>
        <p:sp>
          <p:nvSpPr>
            <p:cNvPr id="15" name="矩形 14"/>
            <p:cNvSpPr/>
            <p:nvPr/>
          </p:nvSpPr>
          <p:spPr bwMode="auto">
            <a:xfrm>
              <a:off x="959" y="4604"/>
              <a:ext cx="17127" cy="1588"/>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grpSp>
        <p:nvGrpSpPr>
          <p:cNvPr id="6" name="组合 5"/>
          <p:cNvGrpSpPr/>
          <p:nvPr/>
        </p:nvGrpSpPr>
        <p:grpSpPr>
          <a:xfrm>
            <a:off x="574432" y="889502"/>
            <a:ext cx="2223430" cy="590390"/>
            <a:chOff x="4527446" y="951570"/>
            <a:chExt cx="1416361" cy="376088"/>
          </a:xfrm>
        </p:grpSpPr>
        <p:sp>
          <p:nvSpPr>
            <p:cNvPr id="7" name="矩形 3"/>
            <p:cNvSpPr>
              <a:spLocks noChangeArrowheads="1"/>
            </p:cNvSpPr>
            <p:nvPr/>
          </p:nvSpPr>
          <p:spPr bwMode="auto">
            <a:xfrm>
              <a:off x="4527446" y="951570"/>
              <a:ext cx="1209821" cy="30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1416" tIns="25708" rIns="51416" bIns="25708">
              <a:spAutoFit/>
            </a:bodyPr>
            <a:lstStyle/>
            <a:p>
              <a:r>
                <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习近平</a:t>
              </a:r>
              <a:r>
                <a:rPr lang="zh-CN" altLang="en-US" sz="2800" b="1" dirty="0" smtClean="0">
                  <a:solidFill>
                    <a:srgbClr val="C00000"/>
                  </a:solidFill>
                  <a:latin typeface="微软雅黑" panose="020B0503020204020204" pitchFamily="34" charset="-122"/>
                  <a:ea typeface="微软雅黑" panose="020B0503020204020204" pitchFamily="34" charset="-122"/>
                  <a:cs typeface="Arial" panose="020B0604020202020204" pitchFamily="34" charset="0"/>
                </a:rPr>
                <a:t>强调</a:t>
              </a:r>
            </a:p>
          </p:txBody>
        </p:sp>
        <p:sp>
          <p:nvSpPr>
            <p:cNvPr id="8" name="矩形 7"/>
            <p:cNvSpPr/>
            <p:nvPr/>
          </p:nvSpPr>
          <p:spPr>
            <a:xfrm>
              <a:off x="4571776" y="1297283"/>
              <a:ext cx="449733" cy="303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1418" tIns="25708" rIns="51418" bIns="25708" rtlCol="0" anchor="ctr"/>
            <a:lstStyle/>
            <a:p>
              <a:pPr algn="ctr"/>
              <a:endParaRPr lang="zh-CN" altLang="en-US">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5032794" y="1297283"/>
              <a:ext cx="911013" cy="30375"/>
            </a:xfrm>
            <a:prstGeom prst="rect">
              <a:avLst/>
            </a:prstGeom>
            <a:solidFill>
              <a:srgbClr val="202A36"/>
            </a:solidFill>
            <a:ln>
              <a:noFill/>
            </a:ln>
          </p:spPr>
          <p:style>
            <a:lnRef idx="2">
              <a:schemeClr val="accent1">
                <a:shade val="50000"/>
              </a:schemeClr>
            </a:lnRef>
            <a:fillRef idx="1">
              <a:schemeClr val="accent1"/>
            </a:fillRef>
            <a:effectRef idx="0">
              <a:schemeClr val="accent1"/>
            </a:effectRef>
            <a:fontRef idx="minor">
              <a:schemeClr val="lt1"/>
            </a:fontRef>
          </p:style>
          <p:txBody>
            <a:bodyPr lIns="51418" tIns="25708" rIns="51418" bIns="25708" rtlCol="0" anchor="ctr"/>
            <a:lstStyle/>
            <a:p>
              <a:pPr algn="ctr"/>
              <a:endParaRPr lang="zh-CN" altLang="en-US">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
        <p:nvSpPr>
          <p:cNvPr id="10" name="Aichitds6"/>
          <p:cNvSpPr/>
          <p:nvPr>
            <p:custDataLst>
              <p:tags r:id="rId1"/>
            </p:custDataLst>
          </p:nvPr>
        </p:nvSpPr>
        <p:spPr>
          <a:xfrm>
            <a:off x="644021" y="2983466"/>
            <a:ext cx="10995343" cy="34855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43200" marR="0" lvl="6" indent="0" algn="just" defTabSz="914400" rtl="0" eaLnBrk="1" fontAlgn="auto" latinLnBrk="0" hangingPunct="1">
              <a:lnSpc>
                <a:spcPct val="150000"/>
              </a:lnSpc>
              <a:spcBef>
                <a:spcPts val="0"/>
              </a:spcBef>
              <a:spcAft>
                <a:spcPts val="0"/>
              </a:spcAft>
              <a:buClrTx/>
              <a:buSzTx/>
              <a:buFontTx/>
              <a:buNone/>
              <a:defRPr/>
            </a:pPr>
            <a:endParaRPr kumimoji="1" lang="en-US" altLang="zh-CN" sz="2000" b="0" i="0" u="none" strike="noStrike" kern="1200" cap="none" spc="0" normalizeH="0" baseline="0" noProof="0" dirty="0">
              <a:ln>
                <a:noFill/>
              </a:ln>
              <a:solidFill>
                <a:srgbClr val="FAEED8"/>
              </a:solidFill>
              <a:effectLst/>
              <a:uLnTx/>
              <a:uFillTx/>
              <a:latin typeface="字魂58号-创中黑-Regular" panose="00000500000000000000" pitchFamily="2" charset="-122"/>
              <a:ea typeface="字魂58号-创中黑-Regular" panose="00000500000000000000" pitchFamily="2" charset="-122"/>
              <a:cs typeface="+mn-cs"/>
              <a:sym typeface="字魂58号-创中黑-Regular" panose="00000500000000000000" pitchFamily="2" charset="-122"/>
            </a:endParaRPr>
          </a:p>
        </p:txBody>
      </p:sp>
      <p:pic>
        <p:nvPicPr>
          <p:cNvPr id="11" name="Aichitds7"/>
          <p:cNvPicPr>
            <a:picLocks noChangeAspect="1"/>
          </p:cNvPicPr>
          <p:nvPr>
            <p:custDataLst>
              <p:tags r:id="rId2"/>
            </p:custDataLst>
          </p:nvPr>
        </p:nvPicPr>
        <p:blipFill>
          <a:blip r:embed="rId5" cstate="email"/>
          <a:stretch>
            <a:fillRect/>
          </a:stretch>
        </p:blipFill>
        <p:spPr>
          <a:xfrm flipH="1">
            <a:off x="8665342" y="3078236"/>
            <a:ext cx="4825705" cy="3123410"/>
          </a:xfrm>
          <a:custGeom>
            <a:avLst/>
            <a:gdLst>
              <a:gd name="connsiteX0" fmla="*/ 0 w 9499922"/>
              <a:gd name="connsiteY0" fmla="*/ 0 h 6683828"/>
              <a:gd name="connsiteX1" fmla="*/ 9499922 w 9499922"/>
              <a:gd name="connsiteY1" fmla="*/ 0 h 6683828"/>
              <a:gd name="connsiteX2" fmla="*/ 9499922 w 9499922"/>
              <a:gd name="connsiteY2" fmla="*/ 6683828 h 6683828"/>
              <a:gd name="connsiteX3" fmla="*/ 0 w 9499922"/>
              <a:gd name="connsiteY3" fmla="*/ 6683828 h 6683828"/>
            </a:gdLst>
            <a:ahLst/>
            <a:cxnLst>
              <a:cxn ang="0">
                <a:pos x="connsiteX0" y="connsiteY0"/>
              </a:cxn>
              <a:cxn ang="0">
                <a:pos x="connsiteX1" y="connsiteY1"/>
              </a:cxn>
              <a:cxn ang="0">
                <a:pos x="connsiteX2" y="connsiteY2"/>
              </a:cxn>
              <a:cxn ang="0">
                <a:pos x="connsiteX3" y="connsiteY3"/>
              </a:cxn>
            </a:cxnLst>
            <a:rect l="l" t="t" r="r" b="b"/>
            <a:pathLst>
              <a:path w="9499922" h="6683828">
                <a:moveTo>
                  <a:pt x="0" y="0"/>
                </a:moveTo>
                <a:lnTo>
                  <a:pt x="9499922" y="0"/>
                </a:lnTo>
                <a:lnTo>
                  <a:pt x="9499922" y="6683828"/>
                </a:lnTo>
                <a:lnTo>
                  <a:pt x="0" y="6683828"/>
                </a:lnTo>
                <a:close/>
              </a:path>
            </a:pathLst>
          </a:custGeom>
        </p:spPr>
      </p:pic>
      <p:sp>
        <p:nvSpPr>
          <p:cNvPr id="12" name="Aichitds8"/>
          <p:cNvSpPr txBox="1"/>
          <p:nvPr>
            <p:custDataLst>
              <p:tags r:id="rId3"/>
            </p:custDataLst>
          </p:nvPr>
        </p:nvSpPr>
        <p:spPr>
          <a:xfrm>
            <a:off x="823092" y="3199286"/>
            <a:ext cx="7750540" cy="3046988"/>
          </a:xfrm>
          <a:prstGeom prst="rect">
            <a:avLst/>
          </a:prstGeom>
          <a:noFill/>
        </p:spPr>
        <p:txBody>
          <a:bodyPr wrap="square" rtlCol="0">
            <a:spAutoFit/>
          </a:bodyPr>
          <a:lstStyle/>
          <a:p>
            <a:pPr lvl="0" algn="just">
              <a:lnSpc>
                <a:spcPct val="150000"/>
              </a:lnSpc>
              <a:buClr>
                <a:srgbClr val="C00000"/>
              </a:buClr>
              <a:defRPr/>
            </a:pPr>
            <a:r>
              <a:rPr lang="zh-CN" altLang="en-US" sz="1600" dirty="0" smtClean="0">
                <a:solidFill>
                  <a:schemeClr val="bg1"/>
                </a:solidFill>
                <a:latin typeface="思源黑体 Light" panose="020B0300000000000000" charset="-122"/>
                <a:ea typeface="思源黑体 Light" panose="020B0300000000000000" charset="-122"/>
                <a:sym typeface="字魂58号-创中黑-Regular" panose="00000500000000000000" pitchFamily="2" charset="-122"/>
              </a:rPr>
              <a:t>         培养</a:t>
            </a:r>
            <a:r>
              <a:rPr lang="zh-CN" altLang="en-US" sz="1600" dirty="0">
                <a:solidFill>
                  <a:schemeClr val="bg1"/>
                </a:solidFill>
                <a:latin typeface="思源黑体 Light" panose="020B0300000000000000" charset="-122"/>
                <a:ea typeface="思源黑体 Light" panose="020B0300000000000000" charset="-122"/>
                <a:sym typeface="字魂58号-创中黑-Regular" panose="00000500000000000000" pitchFamily="2" charset="-122"/>
              </a:rPr>
              <a:t>创新型人才是国家、民族长远发展的大计。当今世界的竞争说到底是人才竞争、教育竞争。要更加重视人才自主培养，更加重视科学精神、创新能力、批判性思维的培养培育。要更加重视青年人才培养，努力造就一批具有世界影响力的顶尖科技人才，稳定支持一批创新团队，培养更多高素质技术技能人才、能工巧匠、大国工匠。我国教育是能够培养出大师来的，我们要有这个自信！要在全社会营造尊重劳动、尊重知识、尊重人才、尊重创造的环境，形成崇尚科学的风尚，让更多的青少年心怀科学梦想、树立创新志向。“栽下梧桐树，引来金凤凰。”要构筑集聚全球优秀人才的科研创新高地，完善高端人才、专业人才来华工作、科研、交流的政策。</a:t>
            </a:r>
            <a:endParaRPr kumimoji="0" lang="zh-CN" altLang="en-US" sz="1600" b="0" i="0" u="none" strike="noStrike" kern="1200" cap="none" spc="0" normalizeH="0" baseline="0" noProof="0" dirty="0">
              <a:ln>
                <a:noFill/>
              </a:ln>
              <a:solidFill>
                <a:schemeClr val="bg1"/>
              </a:solidFill>
              <a:effectLst/>
              <a:uLnTx/>
              <a:uFillTx/>
              <a:latin typeface="思源黑体 Light" panose="020B0300000000000000" charset="-122"/>
              <a:ea typeface="思源黑体 Light" panose="020B0300000000000000" charset="-122"/>
              <a:sym typeface="字魂58号-创中黑-Regular" panose="00000500000000000000" pitchFamily="2" charset="-122"/>
            </a:endParaRPr>
          </a:p>
        </p:txBody>
      </p:sp>
    </p:spTree>
    <p:extLst>
      <p:ext uri="{BB962C8B-B14F-4D97-AF65-F5344CB8AC3E}">
        <p14:creationId xmlns:p14="http://schemas.microsoft.com/office/powerpoint/2010/main" val="2231097802"/>
      </p:ext>
    </p:extLst>
  </p:cSld>
  <p:clrMapOvr>
    <a:masterClrMapping/>
  </p:clrMapOvr>
  <p:transition>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74432" y="138849"/>
            <a:ext cx="11483476" cy="369332"/>
          </a:xfrm>
          <a:prstGeom prst="rect">
            <a:avLst/>
          </a:prstGeom>
          <a:noFill/>
          <a:ln>
            <a:noFill/>
          </a:ln>
        </p:spPr>
        <p:txBody>
          <a:bodyPr wrap="square" rtlCol="0">
            <a:spAutoFit/>
          </a:bodyPr>
          <a:lstStyle/>
          <a:p>
            <a:r>
              <a:rPr lang="zh-CN" altLang="en-US"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在中国科学院第二十次院士大会、中国工程院第十五次院士大会、中国科协第十次全国代表大会上的讲话</a:t>
            </a:r>
          </a:p>
        </p:txBody>
      </p:sp>
      <p:grpSp>
        <p:nvGrpSpPr>
          <p:cNvPr id="13" name="组合 12"/>
          <p:cNvGrpSpPr/>
          <p:nvPr/>
        </p:nvGrpSpPr>
        <p:grpSpPr>
          <a:xfrm>
            <a:off x="644022" y="1168112"/>
            <a:ext cx="10995343" cy="4997485"/>
            <a:chOff x="959" y="4404"/>
            <a:chExt cx="17127" cy="6722"/>
          </a:xfrm>
        </p:grpSpPr>
        <p:sp>
          <p:nvSpPr>
            <p:cNvPr id="14" name="矩形 13"/>
            <p:cNvSpPr/>
            <p:nvPr/>
          </p:nvSpPr>
          <p:spPr>
            <a:xfrm>
              <a:off x="1314" y="4814"/>
              <a:ext cx="16772" cy="5713"/>
            </a:xfrm>
            <a:prstGeom prst="rect">
              <a:avLst/>
            </a:prstGeom>
          </p:spPr>
          <p:txBody>
            <a:bodyPr wrap="square">
              <a:spAutoFit/>
            </a:bodyPr>
            <a:lstStyle/>
            <a:p>
              <a:pPr>
                <a:lnSpc>
                  <a:spcPct val="150000"/>
                </a:lnSpc>
              </a:pPr>
              <a:r>
                <a:rPr lang="zh-CN" altLang="en-US" dirty="0" smtClean="0">
                  <a:solidFill>
                    <a:srgbClr val="663300"/>
                  </a:solidFill>
                  <a:latin typeface="微软雅黑" panose="020B0503020204020204" pitchFamily="34" charset="-122"/>
                  <a:ea typeface="微软雅黑" panose="020B0503020204020204" pitchFamily="34" charset="-122"/>
                </a:rPr>
                <a:t>     </a:t>
              </a:r>
              <a:r>
                <a:rPr lang="zh-CN" altLang="en-US" b="1" dirty="0" smtClean="0">
                  <a:solidFill>
                    <a:srgbClr val="FF0000"/>
                  </a:solidFill>
                  <a:latin typeface="微软雅黑" panose="020B0503020204020204" pitchFamily="34" charset="-122"/>
                  <a:ea typeface="微软雅黑" panose="020B0503020204020204" pitchFamily="34" charset="-122"/>
                </a:rPr>
                <a:t>习近平</a:t>
              </a:r>
              <a:r>
                <a:rPr lang="zh-CN" altLang="en-US" b="1" dirty="0">
                  <a:solidFill>
                    <a:srgbClr val="FF0000"/>
                  </a:solidFill>
                  <a:latin typeface="微软雅黑" panose="020B0503020204020204" pitchFamily="34" charset="-122"/>
                  <a:ea typeface="微软雅黑" panose="020B0503020204020204" pitchFamily="34" charset="-122"/>
                </a:rPr>
                <a:t>指出，</a:t>
              </a:r>
              <a:r>
                <a:rPr lang="zh-CN" altLang="en-US" dirty="0">
                  <a:solidFill>
                    <a:srgbClr val="663300"/>
                  </a:solidFill>
                  <a:latin typeface="微软雅黑" panose="020B0503020204020204" pitchFamily="34" charset="-122"/>
                  <a:ea typeface="微软雅黑" panose="020B0503020204020204" pitchFamily="34" charset="-122"/>
                </a:rPr>
                <a:t>中国科学院、中国工程院是国家科学技术界和工程科技界的最高学术机构，是国家战略科技力量。要发挥两院作为国家队的学术引领作用、关键核心技术攻关作用、创新人才培养作用，解决重大原创的科学问题，勇闯创新“无人区”，</a:t>
              </a:r>
              <a:r>
                <a:rPr lang="zh-CN" altLang="en-US" dirty="0">
                  <a:solidFill>
                    <a:srgbClr val="FF0000"/>
                  </a:solidFill>
                  <a:latin typeface="微软雅黑" panose="020B0503020204020204" pitchFamily="34" charset="-122"/>
                  <a:ea typeface="微软雅黑" panose="020B0503020204020204" pitchFamily="34" charset="-122"/>
                </a:rPr>
                <a:t>突破制约发展的关键核心技术</a:t>
              </a:r>
              <a:r>
                <a:rPr lang="zh-CN" altLang="en-US" dirty="0">
                  <a:solidFill>
                    <a:srgbClr val="663300"/>
                  </a:solidFill>
                  <a:latin typeface="微软雅黑" panose="020B0503020204020204" pitchFamily="34" charset="-122"/>
                  <a:ea typeface="微软雅黑" panose="020B0503020204020204" pitchFamily="34" charset="-122"/>
                </a:rPr>
                <a:t>，发现、培养、集聚一批高素质人才和高水平创新团队。要强化两院的国家高端智库职能，发挥战略科学家作用，积极开展咨询评议，服务国家决策。</a:t>
              </a:r>
            </a:p>
            <a:p>
              <a:pPr>
                <a:lnSpc>
                  <a:spcPct val="150000"/>
                </a:lnSpc>
              </a:pPr>
              <a:endParaRPr lang="zh-CN" altLang="en-US" dirty="0">
                <a:solidFill>
                  <a:srgbClr val="663300"/>
                </a:solidFill>
                <a:latin typeface="微软雅黑" panose="020B0503020204020204" pitchFamily="34" charset="-122"/>
                <a:ea typeface="微软雅黑" panose="020B0503020204020204" pitchFamily="34" charset="-122"/>
              </a:endParaRPr>
            </a:p>
            <a:p>
              <a:pPr>
                <a:lnSpc>
                  <a:spcPct val="150000"/>
                </a:lnSpc>
              </a:pPr>
              <a:r>
                <a:rPr lang="zh-CN" altLang="en-US" dirty="0" smtClean="0">
                  <a:solidFill>
                    <a:srgbClr val="663300"/>
                  </a:solidFill>
                  <a:latin typeface="微软雅黑" panose="020B0503020204020204" pitchFamily="34" charset="-122"/>
                  <a:ea typeface="微软雅黑" panose="020B0503020204020204" pitchFamily="34" charset="-122"/>
                </a:rPr>
                <a:t>      </a:t>
              </a:r>
              <a:r>
                <a:rPr lang="zh-CN" altLang="en-US" b="1" dirty="0">
                  <a:solidFill>
                    <a:srgbClr val="FF0000"/>
                  </a:solidFill>
                  <a:latin typeface="微软雅黑" panose="020B0503020204020204" pitchFamily="34" charset="-122"/>
                  <a:ea typeface="微软雅黑" panose="020B0503020204020204" pitchFamily="34" charset="-122"/>
                </a:rPr>
                <a:t>习近平强调，</a:t>
              </a:r>
              <a:r>
                <a:rPr lang="zh-CN" altLang="en-US" dirty="0">
                  <a:solidFill>
                    <a:srgbClr val="663300"/>
                  </a:solidFill>
                  <a:latin typeface="微软雅黑" panose="020B0503020204020204" pitchFamily="34" charset="-122"/>
                  <a:ea typeface="微软雅黑" panose="020B0503020204020204" pitchFamily="34" charset="-122"/>
                </a:rPr>
                <a:t>中国科协要肩负起党和政府联系科技工作者桥梁和纽带的职责，坚持为科技工作者服务、为创新驱动发展服务、为提高全民科学素质服务、为党和政府科学决策服务，更广泛地把广大科技工作者团结在党的周围，</a:t>
              </a:r>
              <a:r>
                <a:rPr lang="zh-CN" altLang="en-US" dirty="0">
                  <a:solidFill>
                    <a:srgbClr val="FF0000"/>
                  </a:solidFill>
                  <a:latin typeface="微软雅黑" panose="020B0503020204020204" pitchFamily="34" charset="-122"/>
                  <a:ea typeface="微软雅黑" panose="020B0503020204020204" pitchFamily="34" charset="-122"/>
                </a:rPr>
                <a:t>弘扬科学家精神，涵养优良学风</a:t>
              </a:r>
              <a:r>
                <a:rPr lang="zh-CN" altLang="en-US" dirty="0">
                  <a:solidFill>
                    <a:srgbClr val="663300"/>
                  </a:solidFill>
                  <a:latin typeface="微软雅黑" panose="020B0503020204020204" pitchFamily="34" charset="-122"/>
                  <a:ea typeface="微软雅黑" panose="020B0503020204020204" pitchFamily="34" charset="-122"/>
                </a:rPr>
                <a:t>。要坚持面向世界、面向未来，增进对国际科技界的开放、信任、合作，为全面建设社会主义现代化国家、推动构建人类命运共同体作出更大贡献。</a:t>
              </a:r>
              <a:endParaRPr dirty="0">
                <a:latin typeface="微软雅黑" panose="020B0503020204020204" pitchFamily="34" charset="-122"/>
                <a:ea typeface="微软雅黑" panose="020B0503020204020204" pitchFamily="34" charset="-122"/>
              </a:endParaRPr>
            </a:p>
          </p:txBody>
        </p:sp>
        <p:sp>
          <p:nvSpPr>
            <p:cNvPr id="15" name="矩形 14"/>
            <p:cNvSpPr/>
            <p:nvPr/>
          </p:nvSpPr>
          <p:spPr bwMode="auto">
            <a:xfrm>
              <a:off x="959" y="4404"/>
              <a:ext cx="17127" cy="6722"/>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spTree>
    <p:extLst>
      <p:ext uri="{BB962C8B-B14F-4D97-AF65-F5344CB8AC3E}">
        <p14:creationId xmlns:p14="http://schemas.microsoft.com/office/powerpoint/2010/main" val="2958825426"/>
      </p:ext>
    </p:extLst>
  </p:cSld>
  <p:clrMapOvr>
    <a:masterClrMapping/>
  </p:clrMapOvr>
  <p:transition>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74432" y="138849"/>
            <a:ext cx="11483476" cy="369332"/>
          </a:xfrm>
          <a:prstGeom prst="rect">
            <a:avLst/>
          </a:prstGeom>
          <a:noFill/>
          <a:ln>
            <a:noFill/>
          </a:ln>
        </p:spPr>
        <p:txBody>
          <a:bodyPr wrap="square" rtlCol="0">
            <a:spAutoFit/>
          </a:bodyPr>
          <a:lstStyle/>
          <a:p>
            <a:r>
              <a:rPr lang="zh-CN" altLang="en-US"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在中国科学院第二十次院士大会、中国工程院第十五次院士大会、中国科协第十次全国代表大会上的讲话</a:t>
            </a:r>
          </a:p>
        </p:txBody>
      </p:sp>
      <p:grpSp>
        <p:nvGrpSpPr>
          <p:cNvPr id="13" name="组合 12"/>
          <p:cNvGrpSpPr/>
          <p:nvPr/>
        </p:nvGrpSpPr>
        <p:grpSpPr>
          <a:xfrm>
            <a:off x="598328" y="1512032"/>
            <a:ext cx="10995343" cy="4363320"/>
            <a:chOff x="959" y="4757"/>
            <a:chExt cx="17127" cy="5869"/>
          </a:xfrm>
        </p:grpSpPr>
        <p:sp>
          <p:nvSpPr>
            <p:cNvPr id="14" name="矩形 13"/>
            <p:cNvSpPr/>
            <p:nvPr/>
          </p:nvSpPr>
          <p:spPr>
            <a:xfrm>
              <a:off x="1314" y="5109"/>
              <a:ext cx="16772" cy="5154"/>
            </a:xfrm>
            <a:prstGeom prst="rect">
              <a:avLst/>
            </a:prstGeom>
          </p:spPr>
          <p:txBody>
            <a:bodyPr wrap="square">
              <a:spAutoFit/>
            </a:bodyPr>
            <a:lstStyle/>
            <a:p>
              <a:pPr>
                <a:lnSpc>
                  <a:spcPct val="150000"/>
                </a:lnSpc>
              </a:pPr>
              <a:r>
                <a:rPr lang="zh-CN" altLang="en-US" dirty="0" smtClean="0">
                  <a:solidFill>
                    <a:srgbClr val="663300"/>
                  </a:solidFill>
                  <a:latin typeface="微软雅黑" panose="020B0503020204020204" pitchFamily="34" charset="-122"/>
                  <a:ea typeface="微软雅黑" panose="020B0503020204020204" pitchFamily="34" charset="-122"/>
                </a:rPr>
                <a:t>     </a:t>
              </a:r>
              <a:r>
                <a:rPr lang="zh-CN" altLang="en-US" b="1" dirty="0" smtClean="0">
                  <a:solidFill>
                    <a:srgbClr val="FF0000"/>
                  </a:solidFill>
                  <a:latin typeface="微软雅黑" panose="020B0503020204020204" pitchFamily="34" charset="-122"/>
                  <a:ea typeface="微软雅黑" panose="020B0503020204020204" pitchFamily="34" charset="-122"/>
                </a:rPr>
                <a:t>习近平</a:t>
              </a:r>
              <a:r>
                <a:rPr lang="zh-CN" altLang="en-US" b="1" dirty="0">
                  <a:solidFill>
                    <a:srgbClr val="FF0000"/>
                  </a:solidFill>
                  <a:latin typeface="微软雅黑" panose="020B0503020204020204" pitchFamily="34" charset="-122"/>
                  <a:ea typeface="微软雅黑" panose="020B0503020204020204" pitchFamily="34" charset="-122"/>
                </a:rPr>
                <a:t>指出，</a:t>
              </a:r>
              <a:r>
                <a:rPr lang="zh-CN" altLang="en-US" dirty="0">
                  <a:solidFill>
                    <a:srgbClr val="663300"/>
                  </a:solidFill>
                  <a:latin typeface="微软雅黑" panose="020B0503020204020204" pitchFamily="34" charset="-122"/>
                  <a:ea typeface="微软雅黑" panose="020B0503020204020204" pitchFamily="34" charset="-122"/>
                </a:rPr>
                <a:t>两院院士是国家的财富、人民的骄傲、民族的光荣。要深化院士制度改革，让院士称号进一步回归荣誉性、学术性，维护院士称号的纯洁性。希望广大院士做胸怀祖国、服务人民的表率，</a:t>
              </a:r>
              <a:r>
                <a:rPr lang="zh-CN" altLang="en-US" dirty="0">
                  <a:solidFill>
                    <a:srgbClr val="FF0000"/>
                  </a:solidFill>
                  <a:latin typeface="微软雅黑" panose="020B0503020204020204" pitchFamily="34" charset="-122"/>
                  <a:ea typeface="微软雅黑" panose="020B0503020204020204" pitchFamily="34" charset="-122"/>
                </a:rPr>
                <a:t>追求真理、勇攀高峰</a:t>
              </a:r>
              <a:r>
                <a:rPr lang="zh-CN" altLang="en-US" dirty="0">
                  <a:solidFill>
                    <a:srgbClr val="663300"/>
                  </a:solidFill>
                  <a:latin typeface="微软雅黑" panose="020B0503020204020204" pitchFamily="34" charset="-122"/>
                  <a:ea typeface="微软雅黑" panose="020B0503020204020204" pitchFamily="34" charset="-122"/>
                </a:rPr>
                <a:t>的表率，</a:t>
              </a:r>
              <a:r>
                <a:rPr lang="zh-CN" altLang="en-US" dirty="0">
                  <a:solidFill>
                    <a:srgbClr val="FF0000"/>
                  </a:solidFill>
                  <a:latin typeface="微软雅黑" panose="020B0503020204020204" pitchFamily="34" charset="-122"/>
                  <a:ea typeface="微软雅黑" panose="020B0503020204020204" pitchFamily="34" charset="-122"/>
                </a:rPr>
                <a:t>坚守学术道德、严谨治学</a:t>
              </a:r>
              <a:r>
                <a:rPr lang="zh-CN" altLang="en-US" dirty="0">
                  <a:solidFill>
                    <a:srgbClr val="663300"/>
                  </a:solidFill>
                  <a:latin typeface="微软雅黑" panose="020B0503020204020204" pitchFamily="34" charset="-122"/>
                  <a:ea typeface="微软雅黑" panose="020B0503020204020204" pitchFamily="34" charset="-122"/>
                </a:rPr>
                <a:t>的表率，甘为人梯、奖掖后学的表率。广大院士要不忘初心、牢记使命，响应党的号召，听从祖国召唤，敢为人先，追求卓越，坚守学术道德和科研伦理，甘做提携后学的铺路石和领路人，为党、为祖国、为人民鞠躬尽瘁、不懈奋斗</a:t>
              </a:r>
              <a:r>
                <a:rPr lang="zh-CN" altLang="en-US" dirty="0" smtClean="0">
                  <a:solidFill>
                    <a:srgbClr val="663300"/>
                  </a:solidFill>
                  <a:latin typeface="微软雅黑" panose="020B0503020204020204" pitchFamily="34" charset="-122"/>
                  <a:ea typeface="微软雅黑" panose="020B0503020204020204" pitchFamily="34" charset="-122"/>
                </a:rPr>
                <a:t>。</a:t>
              </a:r>
              <a:endParaRPr lang="en-US" altLang="zh-CN" dirty="0" smtClean="0">
                <a:solidFill>
                  <a:srgbClr val="663300"/>
                </a:solidFill>
                <a:latin typeface="微软雅黑" panose="020B0503020204020204" pitchFamily="34" charset="-122"/>
                <a:ea typeface="微软雅黑" panose="020B0503020204020204" pitchFamily="34" charset="-122"/>
              </a:endParaRPr>
            </a:p>
            <a:p>
              <a:pPr>
                <a:lnSpc>
                  <a:spcPct val="150000"/>
                </a:lnSpc>
              </a:pPr>
              <a:endParaRPr lang="zh-CN" altLang="en-US" dirty="0">
                <a:solidFill>
                  <a:srgbClr val="663300"/>
                </a:solidFill>
                <a:latin typeface="微软雅黑" panose="020B0503020204020204" pitchFamily="34" charset="-122"/>
                <a:ea typeface="微软雅黑" panose="020B0503020204020204" pitchFamily="34" charset="-122"/>
              </a:endParaRPr>
            </a:p>
            <a:p>
              <a:pPr>
                <a:lnSpc>
                  <a:spcPct val="150000"/>
                </a:lnSpc>
              </a:pPr>
              <a:r>
                <a:rPr lang="zh-CN" altLang="en-US" dirty="0" smtClean="0">
                  <a:solidFill>
                    <a:srgbClr val="663300"/>
                  </a:solidFill>
                  <a:latin typeface="微软雅黑" panose="020B0503020204020204" pitchFamily="34" charset="-122"/>
                  <a:ea typeface="微软雅黑" panose="020B0503020204020204" pitchFamily="34" charset="-122"/>
                </a:rPr>
                <a:t>      </a:t>
              </a:r>
              <a:r>
                <a:rPr lang="zh-CN" altLang="en-US" b="1" dirty="0">
                  <a:solidFill>
                    <a:srgbClr val="FF0000"/>
                  </a:solidFill>
                  <a:latin typeface="微软雅黑" panose="020B0503020204020204" pitchFamily="34" charset="-122"/>
                  <a:ea typeface="微软雅黑" panose="020B0503020204020204" pitchFamily="34" charset="-122"/>
                </a:rPr>
                <a:t>习近平强调，</a:t>
              </a:r>
              <a:r>
                <a:rPr lang="zh-CN" altLang="en-US" dirty="0">
                  <a:solidFill>
                    <a:srgbClr val="663300"/>
                  </a:solidFill>
                  <a:latin typeface="微软雅黑" panose="020B0503020204020204" pitchFamily="34" charset="-122"/>
                  <a:ea typeface="微软雅黑" panose="020B0503020204020204" pitchFamily="34" charset="-122"/>
                </a:rPr>
                <a:t>各级党委和政府要充分尊重人才，对院士要政治上关怀、工作上支持、生活上关心，认真听取包括院士在内的广大科研人员意见，加强对科研活动的科学管理和服务保障，为科研人员创造良好创新环境。</a:t>
              </a:r>
              <a:endParaRPr dirty="0">
                <a:latin typeface="微软雅黑" panose="020B0503020204020204" pitchFamily="34" charset="-122"/>
                <a:ea typeface="微软雅黑" panose="020B0503020204020204" pitchFamily="34" charset="-122"/>
              </a:endParaRPr>
            </a:p>
          </p:txBody>
        </p:sp>
        <p:sp>
          <p:nvSpPr>
            <p:cNvPr id="15" name="矩形 14"/>
            <p:cNvSpPr/>
            <p:nvPr/>
          </p:nvSpPr>
          <p:spPr bwMode="auto">
            <a:xfrm>
              <a:off x="959" y="4757"/>
              <a:ext cx="17127" cy="5869"/>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spTree>
    <p:extLst>
      <p:ext uri="{BB962C8B-B14F-4D97-AF65-F5344CB8AC3E}">
        <p14:creationId xmlns:p14="http://schemas.microsoft.com/office/powerpoint/2010/main" val="1679709194"/>
      </p:ext>
    </p:extLst>
  </p:cSld>
  <p:clrMapOvr>
    <a:masterClrMapping/>
  </p:clrMapOvr>
  <p:transition>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26427" y="1249377"/>
            <a:ext cx="7406854" cy="1916386"/>
            <a:chOff x="598127" y="1801602"/>
            <a:chExt cx="6135278" cy="1916386"/>
          </a:xfrm>
        </p:grpSpPr>
        <p:cxnSp>
          <p:nvCxnSpPr>
            <p:cNvPr id="5" name="直接连接符 4"/>
            <p:cNvCxnSpPr/>
            <p:nvPr>
              <p:custDataLst>
                <p:tags r:id="rId1"/>
              </p:custDataLst>
            </p:nvPr>
          </p:nvCxnSpPr>
          <p:spPr>
            <a:xfrm>
              <a:off x="609554" y="2759795"/>
              <a:ext cx="5817131" cy="0"/>
            </a:xfrm>
            <a:prstGeom prst="line">
              <a:avLst/>
            </a:prstGeom>
            <a:ln w="12700">
              <a:solidFill>
                <a:srgbClr val="BFBFBF"/>
              </a:solidFill>
              <a:prstDash val="solid"/>
            </a:ln>
          </p:spPr>
          <p:style>
            <a:lnRef idx="1">
              <a:schemeClr val="accent1"/>
            </a:lnRef>
            <a:fillRef idx="0">
              <a:schemeClr val="accent1"/>
            </a:fillRef>
            <a:effectRef idx="0">
              <a:schemeClr val="accent1"/>
            </a:effectRef>
            <a:fontRef idx="minor">
              <a:schemeClr val="tx1"/>
            </a:fontRef>
          </p:style>
        </p:cxnSp>
        <p:sp>
          <p:nvSpPr>
            <p:cNvPr id="6" name="文本框 5"/>
            <p:cNvSpPr txBox="1"/>
            <p:nvPr>
              <p:custDataLst>
                <p:tags r:id="rId2"/>
              </p:custDataLst>
            </p:nvPr>
          </p:nvSpPr>
          <p:spPr>
            <a:xfrm>
              <a:off x="598127" y="1801602"/>
              <a:ext cx="6135278" cy="958193"/>
            </a:xfrm>
            <a:prstGeom prst="rect">
              <a:avLst/>
            </a:prstGeom>
            <a:noFill/>
          </p:spPr>
          <p:txBody>
            <a:bodyPr wrap="square" lIns="63500" tIns="25400" rIns="63500" bIns="25400" rtlCol="0" anchor="b" anchorCtr="0">
              <a:noAutofit/>
            </a:bodyPr>
            <a:lstStyle/>
            <a:p>
              <a:pPr>
                <a:buSzPct val="100000"/>
              </a:pPr>
              <a:r>
                <a:rPr lang="zh-CN" altLang="en-US" sz="3600" b="1" spc="160" dirty="0">
                  <a:solidFill>
                    <a:srgbClr val="C00000"/>
                  </a:solidFill>
                  <a:latin typeface="微软雅黑" panose="020B0503020204020204" pitchFamily="34" charset="-122"/>
                  <a:ea typeface="微软雅黑" panose="020B0503020204020204" pitchFamily="34" charset="-122"/>
                </a:rPr>
                <a:t>习近平向世界马克思主义政党理论研讨会致贺信</a:t>
              </a:r>
            </a:p>
          </p:txBody>
        </p:sp>
        <p:sp>
          <p:nvSpPr>
            <p:cNvPr id="7" name="Title 6"/>
            <p:cNvSpPr txBox="1"/>
            <p:nvPr>
              <p:custDataLst>
                <p:tags r:id="rId3"/>
              </p:custDataLst>
            </p:nvPr>
          </p:nvSpPr>
          <p:spPr>
            <a:xfrm>
              <a:off x="609554" y="2813609"/>
              <a:ext cx="5881781" cy="904379"/>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a:lnSpc>
                  <a:spcPct val="120000"/>
                </a:lnSpc>
                <a:spcBef>
                  <a:spcPts val="0"/>
                </a:spcBef>
                <a:spcAft>
                  <a:spcPts val="800"/>
                </a:spcAft>
                <a:buSzPct val="100000"/>
              </a:pP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5</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月</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27</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日，中共中央总书记、国家主席习近平向中共中央对外联络部主办的世界马克思主义政党理论研讨会致贺信。</a:t>
              </a:r>
              <a:endParaRPr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pic>
        <p:nvPicPr>
          <p:cNvPr id="9" name="图片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88879" y="977774"/>
            <a:ext cx="3583420" cy="5554301"/>
          </a:xfrm>
          <a:prstGeom prst="rect">
            <a:avLst/>
          </a:prstGeom>
        </p:spPr>
      </p:pic>
      <p:sp>
        <p:nvSpPr>
          <p:cNvPr id="13" name="内容占位符 2"/>
          <p:cNvSpPr>
            <a:spLocks noGrp="1"/>
          </p:cNvSpPr>
          <p:nvPr>
            <p:ph idx="1"/>
          </p:nvPr>
        </p:nvSpPr>
        <p:spPr>
          <a:xfrm>
            <a:off x="626427" y="3023857"/>
            <a:ext cx="7548657" cy="3241141"/>
          </a:xfrm>
        </p:spPr>
        <p:txBody>
          <a:bodyPr>
            <a:noAutofit/>
          </a:bodyPr>
          <a:lstStyle/>
          <a:p>
            <a:pPr marL="0" indent="0">
              <a:lnSpc>
                <a:spcPct val="100000"/>
              </a:lnSpc>
              <a:buNone/>
            </a:pPr>
            <a:r>
              <a:rPr lang="zh-CN" altLang="en-US" sz="1800" b="1" dirty="0">
                <a:latin typeface="微软雅黑" panose="020B0503020204020204" pitchFamily="34" charset="-122"/>
                <a:ea typeface="微软雅黑" panose="020B0503020204020204" pitchFamily="34" charset="-122"/>
              </a:rPr>
              <a:t>习近平表示，马克思主义科学揭示了人类社会发展规律，指明了人类寻求自身解放的道路，推进了人类文明进程，是我们认识世界、改造世界的强大思想武器。今年是中国共产党成立</a:t>
            </a:r>
            <a:r>
              <a:rPr lang="en-US" altLang="zh-CN" sz="1800" b="1" dirty="0">
                <a:latin typeface="微软雅黑" panose="020B0503020204020204" pitchFamily="34" charset="-122"/>
                <a:ea typeface="微软雅黑" panose="020B0503020204020204" pitchFamily="34" charset="-122"/>
              </a:rPr>
              <a:t>100</a:t>
            </a:r>
            <a:r>
              <a:rPr lang="zh-CN" altLang="en-US" sz="1800" b="1" dirty="0">
                <a:latin typeface="微软雅黑" panose="020B0503020204020204" pitchFamily="34" charset="-122"/>
                <a:ea typeface="微软雅黑" panose="020B0503020204020204" pitchFamily="34" charset="-122"/>
              </a:rPr>
              <a:t>周年。中国共产党自成立之日起就将马克思主义作为指导思想，坚持马克思主义基本原理和中国具体实际相结合，不断推进马克思主义中国化、时代化、大众化。马克思主义在</a:t>
            </a:r>
            <a:r>
              <a:rPr lang="en-US" altLang="zh-CN" sz="1800" b="1" dirty="0">
                <a:latin typeface="微软雅黑" panose="020B0503020204020204" pitchFamily="34" charset="-122"/>
                <a:ea typeface="微软雅黑" panose="020B0503020204020204" pitchFamily="34" charset="-122"/>
              </a:rPr>
              <a:t>21</a:t>
            </a:r>
            <a:r>
              <a:rPr lang="zh-CN" altLang="en-US" sz="1800" b="1" dirty="0">
                <a:latin typeface="微软雅黑" panose="020B0503020204020204" pitchFamily="34" charset="-122"/>
                <a:ea typeface="微软雅黑" panose="020B0503020204020204" pitchFamily="34" charset="-122"/>
              </a:rPr>
              <a:t>世纪的中国焕发出新的生机活力，</a:t>
            </a:r>
            <a:r>
              <a:rPr lang="zh-CN" altLang="en-US" sz="1800" b="1" dirty="0">
                <a:solidFill>
                  <a:srgbClr val="FF0000"/>
                </a:solidFill>
                <a:latin typeface="微软雅黑" panose="020B0503020204020204" pitchFamily="34" charset="-122"/>
                <a:ea typeface="微软雅黑" panose="020B0503020204020204" pitchFamily="34" charset="-122"/>
              </a:rPr>
              <a:t>中国特色社会主义进入了新时代，</a:t>
            </a:r>
            <a:r>
              <a:rPr lang="zh-CN" altLang="en-US" sz="1800" b="1" dirty="0">
                <a:latin typeface="微软雅黑" panose="020B0503020204020204" pitchFamily="34" charset="-122"/>
                <a:ea typeface="微软雅黑" panose="020B0503020204020204" pitchFamily="34" charset="-122"/>
              </a:rPr>
              <a:t>中华民族开启了伟大复兴的新征程。</a:t>
            </a:r>
          </a:p>
          <a:p>
            <a:pPr marL="0" indent="0">
              <a:lnSpc>
                <a:spcPct val="100000"/>
              </a:lnSpc>
              <a:buNone/>
            </a:pPr>
            <a:r>
              <a:rPr lang="zh-CN" altLang="en-US" sz="1800" b="1" dirty="0">
                <a:latin typeface="微软雅黑" panose="020B0503020204020204" pitchFamily="34" charset="-122"/>
                <a:ea typeface="微软雅黑" panose="020B0503020204020204" pitchFamily="34" charset="-122"/>
              </a:rPr>
              <a:t>习近平强调，面对当今人类社会面临的共同挑战，世界马克思主义政党应该加强对话交流。中国共产党愿同各国马克思主义政党一道，共同推动人类进步事业，推动构建人类命运共同体。希望与会同志通过深入研讨，汇聚实践智慧，淬炼思想火花，推动马克思主义在</a:t>
            </a:r>
            <a:r>
              <a:rPr lang="en-US" altLang="zh-CN" sz="1800" b="1" dirty="0">
                <a:latin typeface="微软雅黑" panose="020B0503020204020204" pitchFamily="34" charset="-122"/>
                <a:ea typeface="微软雅黑" panose="020B0503020204020204" pitchFamily="34" charset="-122"/>
              </a:rPr>
              <a:t>21</a:t>
            </a:r>
            <a:r>
              <a:rPr lang="zh-CN" altLang="en-US" sz="1800" b="1" dirty="0">
                <a:latin typeface="微软雅黑" panose="020B0503020204020204" pitchFamily="34" charset="-122"/>
                <a:ea typeface="微软雅黑" panose="020B0503020204020204" pitchFamily="34" charset="-122"/>
              </a:rPr>
              <a:t>世纪取得新的发展，让马克思主义的真理光芒继续照耀我们的前行之路。</a:t>
            </a:r>
          </a:p>
        </p:txBody>
      </p:sp>
    </p:spTree>
    <p:extLst>
      <p:ext uri="{BB962C8B-B14F-4D97-AF65-F5344CB8AC3E}">
        <p14:creationId xmlns:p14="http://schemas.microsoft.com/office/powerpoint/2010/main" val="451212409"/>
      </p:ext>
    </p:extLst>
  </p:cSld>
  <p:clrMapOvr>
    <a:masterClrMapping/>
  </p:clrMapOvr>
  <p:transition>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74582" y="1408398"/>
            <a:ext cx="4569903" cy="3048982"/>
          </a:xfrm>
          <a:prstGeom prst="rect">
            <a:avLst/>
          </a:prstGeom>
        </p:spPr>
      </p:pic>
      <p:sp>
        <p:nvSpPr>
          <p:cNvPr id="3" name="内容占位符 2"/>
          <p:cNvSpPr>
            <a:spLocks noGrp="1"/>
          </p:cNvSpPr>
          <p:nvPr>
            <p:ph idx="1"/>
          </p:nvPr>
        </p:nvSpPr>
        <p:spPr>
          <a:xfrm>
            <a:off x="508927" y="4463508"/>
            <a:ext cx="10974374" cy="2022545"/>
          </a:xfrm>
        </p:spPr>
        <p:txBody>
          <a:bodyPr>
            <a:normAutofit fontScale="92500"/>
          </a:bodyPr>
          <a:lstStyle/>
          <a:p>
            <a:pPr marL="0" indent="0">
              <a:lnSpc>
                <a:spcPct val="150000"/>
              </a:lnSpc>
              <a:buNone/>
            </a:pPr>
            <a:r>
              <a:rPr lang="zh-CN" altLang="en-US" sz="2000" b="1" dirty="0">
                <a:latin typeface="微软雅黑" panose="020B0503020204020204" pitchFamily="34" charset="-122"/>
                <a:ea typeface="微软雅黑" panose="020B0503020204020204" pitchFamily="34" charset="-122"/>
              </a:rPr>
              <a:t>中共中央总书记习近平在主持学习时强调，</a:t>
            </a:r>
            <a:r>
              <a:rPr lang="zh-CN" altLang="en-US" sz="2000" b="1" dirty="0">
                <a:solidFill>
                  <a:srgbClr val="FF0000"/>
                </a:solidFill>
                <a:latin typeface="微软雅黑" panose="020B0503020204020204" pitchFamily="34" charset="-122"/>
                <a:ea typeface="微软雅黑" panose="020B0503020204020204" pitchFamily="34" charset="-122"/>
              </a:rPr>
              <a:t>讲好中国故事，传播好中国声音</a:t>
            </a:r>
            <a:r>
              <a:rPr lang="zh-CN" altLang="en-US" sz="2000" b="1" dirty="0">
                <a:latin typeface="微软雅黑" panose="020B0503020204020204" pitchFamily="34" charset="-122"/>
                <a:ea typeface="微软雅黑" panose="020B0503020204020204" pitchFamily="34" charset="-122"/>
              </a:rPr>
              <a:t>，展示真实、立体、全面的中国，是加强我国国际传播能力建设的重要任务。要深刻认识新形势下加强和改进国际传播工作的重要性和必要性，下大气力加强国际传播能力建设，形成同我国综合国力和国际地位相匹配的国际话语权，为我国改革发展稳定营造有利外部舆论环境，为推动构建人类命运共同体作出积极贡献。</a:t>
            </a:r>
          </a:p>
        </p:txBody>
      </p:sp>
      <p:grpSp>
        <p:nvGrpSpPr>
          <p:cNvPr id="2" name="组合 1"/>
          <p:cNvGrpSpPr/>
          <p:nvPr/>
        </p:nvGrpSpPr>
        <p:grpSpPr>
          <a:xfrm>
            <a:off x="508927" y="2359390"/>
            <a:ext cx="6135278" cy="2097990"/>
            <a:chOff x="598127" y="1801602"/>
            <a:chExt cx="6135278" cy="2097990"/>
          </a:xfrm>
        </p:grpSpPr>
        <p:cxnSp>
          <p:nvCxnSpPr>
            <p:cNvPr id="5" name="直接连接符 4"/>
            <p:cNvCxnSpPr/>
            <p:nvPr>
              <p:custDataLst>
                <p:tags r:id="rId1"/>
              </p:custDataLst>
            </p:nvPr>
          </p:nvCxnSpPr>
          <p:spPr>
            <a:xfrm>
              <a:off x="610829" y="2875867"/>
              <a:ext cx="5817131" cy="0"/>
            </a:xfrm>
            <a:prstGeom prst="line">
              <a:avLst/>
            </a:prstGeom>
            <a:ln w="12700">
              <a:solidFill>
                <a:srgbClr val="BFBFBF"/>
              </a:solidFill>
              <a:prstDash val="solid"/>
            </a:ln>
          </p:spPr>
          <p:style>
            <a:lnRef idx="1">
              <a:schemeClr val="accent1"/>
            </a:lnRef>
            <a:fillRef idx="0">
              <a:schemeClr val="accent1"/>
            </a:fillRef>
            <a:effectRef idx="0">
              <a:schemeClr val="accent1"/>
            </a:effectRef>
            <a:fontRef idx="minor">
              <a:schemeClr val="tx1"/>
            </a:fontRef>
          </p:style>
        </p:cxnSp>
        <p:sp>
          <p:nvSpPr>
            <p:cNvPr id="6" name="文本框 5"/>
            <p:cNvSpPr txBox="1"/>
            <p:nvPr>
              <p:custDataLst>
                <p:tags r:id="rId2"/>
              </p:custDataLst>
            </p:nvPr>
          </p:nvSpPr>
          <p:spPr>
            <a:xfrm>
              <a:off x="598127" y="1801602"/>
              <a:ext cx="6135278" cy="958193"/>
            </a:xfrm>
            <a:prstGeom prst="rect">
              <a:avLst/>
            </a:prstGeom>
            <a:noFill/>
          </p:spPr>
          <p:txBody>
            <a:bodyPr wrap="square" lIns="63500" tIns="25400" rIns="63500" bIns="25400" rtlCol="0" anchor="b" anchorCtr="0">
              <a:noAutofit/>
            </a:bodyPr>
            <a:lstStyle/>
            <a:p>
              <a:pPr>
                <a:buSzPct val="100000"/>
              </a:pPr>
              <a:r>
                <a:rPr lang="zh-CN" altLang="en-US" sz="3600" b="1" spc="160" dirty="0">
                  <a:solidFill>
                    <a:srgbClr val="C00000"/>
                  </a:solidFill>
                  <a:latin typeface="微软雅黑" panose="020B0503020204020204" pitchFamily="34" charset="-122"/>
                  <a:ea typeface="微软雅黑" panose="020B0503020204020204" pitchFamily="34" charset="-122"/>
                </a:rPr>
                <a:t>习近平主持十九届中共中央政治局第三十次集体学习并发表重要讲话</a:t>
              </a:r>
            </a:p>
          </p:txBody>
        </p:sp>
        <p:sp>
          <p:nvSpPr>
            <p:cNvPr id="7" name="Title 6"/>
            <p:cNvSpPr txBox="1"/>
            <p:nvPr>
              <p:custDataLst>
                <p:tags r:id="rId3"/>
              </p:custDataLst>
            </p:nvPr>
          </p:nvSpPr>
          <p:spPr>
            <a:xfrm>
              <a:off x="609554" y="2995213"/>
              <a:ext cx="5881781" cy="904379"/>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a:lnSpc>
                  <a:spcPct val="120000"/>
                </a:lnSpc>
                <a:spcBef>
                  <a:spcPts val="0"/>
                </a:spcBef>
                <a:spcAft>
                  <a:spcPts val="800"/>
                </a:spcAft>
                <a:buSzPct val="100000"/>
              </a:pP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中共中央政治局</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5</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月</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31</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日下午就加强我国国际传播能力建设进行第三十次集体学习。</a:t>
              </a:r>
              <a:endParaRPr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spTree>
    <p:extLst>
      <p:ext uri="{BB962C8B-B14F-4D97-AF65-F5344CB8AC3E}">
        <p14:creationId xmlns:p14="http://schemas.microsoft.com/office/powerpoint/2010/main" val="3077484030"/>
      </p:ext>
    </p:extLst>
  </p:cSld>
  <p:clrMapOvr>
    <a:masterClrMapping/>
  </p:clrMapOvr>
  <p:transition>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98328" y="89104"/>
            <a:ext cx="11195550" cy="461665"/>
          </a:xfrm>
          <a:prstGeom prst="rect">
            <a:avLst/>
          </a:prstGeom>
          <a:noFill/>
          <a:ln>
            <a:noFill/>
          </a:ln>
        </p:spPr>
        <p:txBody>
          <a:bodyPr wrap="square" rtlCol="0">
            <a:spAutoFit/>
          </a:bodyPr>
          <a:lstStyle/>
          <a:p>
            <a:r>
              <a:rPr lang="zh-CN" altLang="en-US" sz="24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习近平主持十九届中共中央政治局第三十次集体学习并发表重要讲话</a:t>
            </a:r>
          </a:p>
        </p:txBody>
      </p:sp>
      <p:grpSp>
        <p:nvGrpSpPr>
          <p:cNvPr id="11" name="组合 10"/>
          <p:cNvGrpSpPr/>
          <p:nvPr/>
        </p:nvGrpSpPr>
        <p:grpSpPr>
          <a:xfrm>
            <a:off x="598328" y="1222086"/>
            <a:ext cx="10995343" cy="5142457"/>
            <a:chOff x="959" y="4367"/>
            <a:chExt cx="17127" cy="6917"/>
          </a:xfrm>
        </p:grpSpPr>
        <p:sp>
          <p:nvSpPr>
            <p:cNvPr id="13" name="矩形 12"/>
            <p:cNvSpPr/>
            <p:nvPr/>
          </p:nvSpPr>
          <p:spPr>
            <a:xfrm>
              <a:off x="1230" y="4627"/>
              <a:ext cx="16585" cy="6396"/>
            </a:xfrm>
            <a:prstGeom prst="rect">
              <a:avLst/>
            </a:prstGeom>
          </p:spPr>
          <p:txBody>
            <a:bodyPr wrap="square">
              <a:spAutoFit/>
            </a:bodyPr>
            <a:lstStyle/>
            <a:p>
              <a:pPr>
                <a:lnSpc>
                  <a:spcPct val="150000"/>
                </a:lnSpc>
                <a:spcBef>
                  <a:spcPts val="1800"/>
                </a:spcBef>
              </a:pPr>
              <a:r>
                <a:rPr lang="zh-CN" altLang="en-US" sz="1600" dirty="0" smtClean="0">
                  <a:solidFill>
                    <a:srgbClr val="663300"/>
                  </a:solidFill>
                  <a:latin typeface="微软雅黑" panose="020B0503020204020204" pitchFamily="34" charset="-122"/>
                  <a:ea typeface="微软雅黑" panose="020B0503020204020204" pitchFamily="34" charset="-122"/>
                </a:rPr>
                <a:t>      </a:t>
              </a:r>
              <a:r>
                <a:rPr lang="zh-CN" altLang="en-US" sz="1600" b="1" dirty="0" smtClean="0">
                  <a:solidFill>
                    <a:srgbClr val="FF0000"/>
                  </a:solidFill>
                  <a:latin typeface="微软雅黑" panose="020B0503020204020204" pitchFamily="34" charset="-122"/>
                  <a:ea typeface="微软雅黑" panose="020B0503020204020204" pitchFamily="34" charset="-122"/>
                </a:rPr>
                <a:t>习近平指出</a:t>
              </a:r>
              <a:r>
                <a:rPr lang="zh-CN" altLang="en-US" sz="1600" b="1" dirty="0">
                  <a:solidFill>
                    <a:srgbClr val="FF0000"/>
                  </a:solidFill>
                  <a:latin typeface="微软雅黑" panose="020B0503020204020204" pitchFamily="34" charset="-122"/>
                  <a:ea typeface="微软雅黑" panose="020B0503020204020204" pitchFamily="34" charset="-122"/>
                </a:rPr>
                <a:t>，</a:t>
              </a:r>
              <a:r>
                <a:rPr lang="zh-CN" altLang="en-US" sz="1600" dirty="0">
                  <a:solidFill>
                    <a:srgbClr val="663300"/>
                  </a:solidFill>
                  <a:latin typeface="微软雅黑" panose="020B0503020204020204" pitchFamily="34" charset="-122"/>
                  <a:ea typeface="微软雅黑" panose="020B0503020204020204" pitchFamily="34" charset="-122"/>
                </a:rPr>
                <a:t>我们党历来高度重视对外传播工作。党的十八大以来，我们大力推动国际传播守正创新，理顺内宣外宣体制，打造具有国际影响力的媒体集群，积极推动中华文化走出去，有效开展国际舆论引导和舆论斗争，初步构建起多主体、立体式的大外宣格局，我国国际话语权和影响力显著提升，同时也面临着新的形势和任务。必须加强顶层设计和研究布局，构建具有鲜明中国特色的战略传播体系，着力提高</a:t>
              </a:r>
              <a:r>
                <a:rPr lang="zh-CN" altLang="en-US" sz="1600" dirty="0">
                  <a:solidFill>
                    <a:srgbClr val="FF0000"/>
                  </a:solidFill>
                  <a:latin typeface="微软雅黑" panose="020B0503020204020204" pitchFamily="34" charset="-122"/>
                  <a:ea typeface="微软雅黑" panose="020B0503020204020204" pitchFamily="34" charset="-122"/>
                </a:rPr>
                <a:t>国际传播影响力、中华文化感召力、中国形象亲和力、中国话语说服力、国际舆论引导力</a:t>
              </a:r>
              <a:r>
                <a:rPr lang="zh-CN" altLang="en-US" sz="1600" dirty="0">
                  <a:solidFill>
                    <a:srgbClr val="663300"/>
                  </a:solidFill>
                  <a:latin typeface="微软雅黑" panose="020B0503020204020204" pitchFamily="34" charset="-122"/>
                  <a:ea typeface="微软雅黑" panose="020B0503020204020204" pitchFamily="34" charset="-122"/>
                </a:rPr>
                <a:t>。</a:t>
              </a:r>
            </a:p>
            <a:p>
              <a:pPr>
                <a:lnSpc>
                  <a:spcPct val="150000"/>
                </a:lnSpc>
                <a:spcBef>
                  <a:spcPts val="1800"/>
                </a:spcBef>
              </a:pPr>
              <a:r>
                <a:rPr lang="zh-CN" altLang="en-US" sz="1600" dirty="0" smtClean="0">
                  <a:solidFill>
                    <a:srgbClr val="663300"/>
                  </a:solidFill>
                  <a:latin typeface="微软雅黑" panose="020B0503020204020204" pitchFamily="34" charset="-122"/>
                  <a:ea typeface="微软雅黑" panose="020B0503020204020204" pitchFamily="34" charset="-122"/>
                </a:rPr>
                <a:t>       </a:t>
              </a:r>
              <a:r>
                <a:rPr lang="zh-CN" altLang="en-US" sz="1600" b="1" dirty="0">
                  <a:solidFill>
                    <a:srgbClr val="FF0000"/>
                  </a:solidFill>
                  <a:latin typeface="微软雅黑" panose="020B0503020204020204" pitchFamily="34" charset="-122"/>
                  <a:ea typeface="微软雅黑" panose="020B0503020204020204" pitchFamily="34" charset="-122"/>
                </a:rPr>
                <a:t>习近平</a:t>
              </a:r>
              <a:r>
                <a:rPr lang="zh-CN" altLang="en-US" sz="1600" b="1" dirty="0">
                  <a:solidFill>
                    <a:srgbClr val="FF0000"/>
                  </a:solidFill>
                  <a:latin typeface="微软雅黑" panose="020B0503020204020204" pitchFamily="34" charset="-122"/>
                  <a:ea typeface="微软雅黑" panose="020B0503020204020204" pitchFamily="34" charset="-122"/>
                </a:rPr>
                <a:t>指出，</a:t>
              </a:r>
              <a:r>
                <a:rPr lang="zh-CN" altLang="en-US" sz="1600" dirty="0">
                  <a:solidFill>
                    <a:srgbClr val="663300"/>
                  </a:solidFill>
                  <a:latin typeface="微软雅黑" panose="020B0503020204020204" pitchFamily="34" charset="-122"/>
                  <a:ea typeface="微软雅黑" panose="020B0503020204020204" pitchFamily="34" charset="-122"/>
                </a:rPr>
                <a:t>要加快构建中国话语和中国叙事体系，</a:t>
              </a:r>
              <a:r>
                <a:rPr lang="zh-CN" altLang="en-US" sz="1600" dirty="0">
                  <a:solidFill>
                    <a:srgbClr val="FF0000"/>
                  </a:solidFill>
                  <a:latin typeface="微软雅黑" panose="020B0503020204020204" pitchFamily="34" charset="-122"/>
                  <a:ea typeface="微软雅黑" panose="020B0503020204020204" pitchFamily="34" charset="-122"/>
                </a:rPr>
                <a:t>用中国理论阐释中国实践，用中国实践升华中国理论</a:t>
              </a:r>
              <a:r>
                <a:rPr lang="zh-CN" altLang="en-US" sz="1600" dirty="0">
                  <a:solidFill>
                    <a:srgbClr val="663300"/>
                  </a:solidFill>
                  <a:latin typeface="微软雅黑" panose="020B0503020204020204" pitchFamily="34" charset="-122"/>
                  <a:ea typeface="微软雅黑" panose="020B0503020204020204" pitchFamily="34" charset="-122"/>
                </a:rPr>
                <a:t>，打造融通中外的新概念、新范畴、新表述，更加充分、更加鲜明地展现中国故事及其背后的</a:t>
              </a:r>
              <a:r>
                <a:rPr lang="zh-CN" altLang="en-US" sz="1600" dirty="0">
                  <a:solidFill>
                    <a:srgbClr val="FF0000"/>
                  </a:solidFill>
                  <a:latin typeface="微软雅黑" panose="020B0503020204020204" pitchFamily="34" charset="-122"/>
                  <a:ea typeface="微软雅黑" panose="020B0503020204020204" pitchFamily="34" charset="-122"/>
                </a:rPr>
                <a:t>思想力量和精神力量</a:t>
              </a:r>
              <a:r>
                <a:rPr lang="zh-CN" altLang="en-US" sz="1600" dirty="0">
                  <a:solidFill>
                    <a:srgbClr val="663300"/>
                  </a:solidFill>
                  <a:latin typeface="微软雅黑" panose="020B0503020204020204" pitchFamily="34" charset="-122"/>
                  <a:ea typeface="微软雅黑" panose="020B0503020204020204" pitchFamily="34" charset="-122"/>
                </a:rPr>
                <a:t>。要加强对中国共产党的宣传阐释，帮助国外民众认识到中国共产党真正为中国人民谋幸福而奋斗，了解</a:t>
              </a:r>
              <a:r>
                <a:rPr lang="zh-CN" altLang="en-US" sz="1600" dirty="0">
                  <a:solidFill>
                    <a:srgbClr val="FF0000"/>
                  </a:solidFill>
                  <a:latin typeface="微软雅黑" panose="020B0503020204020204" pitchFamily="34" charset="-122"/>
                  <a:ea typeface="微软雅黑" panose="020B0503020204020204" pitchFamily="34" charset="-122"/>
                </a:rPr>
                <a:t>中国共产党为什么能、马克思主义为什么行、中国特色社会主义为什么好</a:t>
              </a:r>
              <a:r>
                <a:rPr lang="zh-CN" altLang="en-US" sz="1600" dirty="0">
                  <a:solidFill>
                    <a:srgbClr val="663300"/>
                  </a:solidFill>
                  <a:latin typeface="微软雅黑" panose="020B0503020204020204" pitchFamily="34" charset="-122"/>
                  <a:ea typeface="微软雅黑" panose="020B0503020204020204" pitchFamily="34" charset="-122"/>
                </a:rPr>
                <a:t>。要围绕</a:t>
              </a:r>
              <a:r>
                <a:rPr lang="zh-CN" altLang="en-US" sz="1600" dirty="0">
                  <a:solidFill>
                    <a:srgbClr val="FF0000"/>
                  </a:solidFill>
                  <a:latin typeface="微软雅黑" panose="020B0503020204020204" pitchFamily="34" charset="-122"/>
                  <a:ea typeface="微软雅黑" panose="020B0503020204020204" pitchFamily="34" charset="-122"/>
                </a:rPr>
                <a:t>中国精神、中国价值、中国力量</a:t>
              </a:r>
              <a:r>
                <a:rPr lang="zh-CN" altLang="en-US" sz="1600" dirty="0">
                  <a:solidFill>
                    <a:srgbClr val="663300"/>
                  </a:solidFill>
                  <a:latin typeface="微软雅黑" panose="020B0503020204020204" pitchFamily="34" charset="-122"/>
                  <a:ea typeface="微软雅黑" panose="020B0503020204020204" pitchFamily="34" charset="-122"/>
                </a:rPr>
                <a:t>，从政治、经济、文化、社会、生态文明等多个视角进行深入研究，为开展国际传播工作提供学理支撑。要更好推动中华文化走出去，以文载道、以文传声、以文化人，向世界阐释推介更多</a:t>
              </a:r>
              <a:r>
                <a:rPr lang="zh-CN" altLang="en-US" sz="1600" dirty="0">
                  <a:solidFill>
                    <a:srgbClr val="FF0000"/>
                  </a:solidFill>
                  <a:latin typeface="微软雅黑" panose="020B0503020204020204" pitchFamily="34" charset="-122"/>
                  <a:ea typeface="微软雅黑" panose="020B0503020204020204" pitchFamily="34" charset="-122"/>
                </a:rPr>
                <a:t>具有中国特色、体现中国精神、蕴藏中国智慧的优秀文化</a:t>
              </a:r>
              <a:r>
                <a:rPr lang="zh-CN" altLang="en-US" sz="1600" dirty="0">
                  <a:solidFill>
                    <a:srgbClr val="663300"/>
                  </a:solidFill>
                  <a:latin typeface="微软雅黑" panose="020B0503020204020204" pitchFamily="34" charset="-122"/>
                  <a:ea typeface="微软雅黑" panose="020B0503020204020204" pitchFamily="34" charset="-122"/>
                </a:rPr>
                <a:t>。要注重把握好基调，既开放自信也谦逊谦和，努力塑造可信、可爱、可敬的中国形象。</a:t>
              </a:r>
            </a:p>
          </p:txBody>
        </p:sp>
        <p:sp>
          <p:nvSpPr>
            <p:cNvPr id="14" name="矩形 13"/>
            <p:cNvSpPr/>
            <p:nvPr/>
          </p:nvSpPr>
          <p:spPr bwMode="auto">
            <a:xfrm>
              <a:off x="959" y="4367"/>
              <a:ext cx="17127" cy="6917"/>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spTree>
    <p:extLst>
      <p:ext uri="{BB962C8B-B14F-4D97-AF65-F5344CB8AC3E}">
        <p14:creationId xmlns:p14="http://schemas.microsoft.com/office/powerpoint/2010/main" val="3015583838"/>
      </p:ext>
    </p:extLst>
  </p:cSld>
  <p:clrMapOvr>
    <a:masterClrMapping/>
  </p:clrMapOvr>
  <p:transition>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98328" y="89104"/>
            <a:ext cx="11195550" cy="461665"/>
          </a:xfrm>
          <a:prstGeom prst="rect">
            <a:avLst/>
          </a:prstGeom>
          <a:noFill/>
          <a:ln>
            <a:noFill/>
          </a:ln>
        </p:spPr>
        <p:txBody>
          <a:bodyPr wrap="square" rtlCol="0">
            <a:spAutoFit/>
          </a:bodyPr>
          <a:lstStyle/>
          <a:p>
            <a:r>
              <a:rPr lang="zh-CN" altLang="en-US" sz="24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习近平主持十九届中共中央政治局第三十次集体学习并发表重要讲话</a:t>
            </a:r>
          </a:p>
        </p:txBody>
      </p:sp>
      <p:grpSp>
        <p:nvGrpSpPr>
          <p:cNvPr id="11" name="组合 10"/>
          <p:cNvGrpSpPr/>
          <p:nvPr/>
        </p:nvGrpSpPr>
        <p:grpSpPr>
          <a:xfrm>
            <a:off x="598328" y="1222086"/>
            <a:ext cx="10995343" cy="5142457"/>
            <a:chOff x="959" y="4367"/>
            <a:chExt cx="17127" cy="6917"/>
          </a:xfrm>
        </p:grpSpPr>
        <p:sp>
          <p:nvSpPr>
            <p:cNvPr id="13" name="矩形 12"/>
            <p:cNvSpPr/>
            <p:nvPr/>
          </p:nvSpPr>
          <p:spPr>
            <a:xfrm>
              <a:off x="1230" y="4846"/>
              <a:ext cx="16585" cy="6023"/>
            </a:xfrm>
            <a:prstGeom prst="rect">
              <a:avLst/>
            </a:prstGeom>
          </p:spPr>
          <p:txBody>
            <a:bodyPr wrap="square">
              <a:spAutoFit/>
            </a:bodyPr>
            <a:lstStyle/>
            <a:p>
              <a:pPr indent="442913">
                <a:lnSpc>
                  <a:spcPct val="150000"/>
                </a:lnSpc>
                <a:spcBef>
                  <a:spcPts val="1800"/>
                </a:spcBef>
              </a:pPr>
              <a:r>
                <a:rPr lang="zh-CN" altLang="en-US" b="1" dirty="0">
                  <a:solidFill>
                    <a:srgbClr val="FF0000"/>
                  </a:solidFill>
                  <a:latin typeface="微软雅黑" panose="020B0503020204020204" pitchFamily="34" charset="-122"/>
                  <a:ea typeface="微软雅黑" panose="020B0503020204020204" pitchFamily="34" charset="-122"/>
                </a:rPr>
                <a:t>习近平强调，</a:t>
              </a:r>
              <a:r>
                <a:rPr lang="zh-CN" altLang="en-US" dirty="0">
                  <a:solidFill>
                    <a:srgbClr val="663300"/>
                  </a:solidFill>
                  <a:latin typeface="微软雅黑" panose="020B0503020204020204" pitchFamily="34" charset="-122"/>
                  <a:ea typeface="微软雅黑" panose="020B0503020204020204" pitchFamily="34" charset="-122"/>
                </a:rPr>
                <a:t>要广泛宣介</a:t>
              </a:r>
              <a:r>
                <a:rPr lang="zh-CN" altLang="en-US" dirty="0">
                  <a:solidFill>
                    <a:srgbClr val="FF0000"/>
                  </a:solidFill>
                  <a:latin typeface="微软雅黑" panose="020B0503020204020204" pitchFamily="34" charset="-122"/>
                  <a:ea typeface="微软雅黑" panose="020B0503020204020204" pitchFamily="34" charset="-122"/>
                </a:rPr>
                <a:t>中国主张、中国智慧、中国方案</a:t>
              </a:r>
              <a:r>
                <a:rPr lang="zh-CN" altLang="en-US" dirty="0">
                  <a:solidFill>
                    <a:srgbClr val="663300"/>
                  </a:solidFill>
                  <a:latin typeface="微软雅黑" panose="020B0503020204020204" pitchFamily="34" charset="-122"/>
                  <a:ea typeface="微软雅黑" panose="020B0503020204020204" pitchFamily="34" charset="-122"/>
                </a:rPr>
                <a:t>，我国日益走近世界舞台中央，有能力也有责任在全球事务中发挥更大作用，同各国一道为解决全人类问题作出更大贡献。要高举人类命运共同体大旗，依托我国发展的生动实践，立足五千多年中华文明，全面阐述我国的</a:t>
              </a:r>
              <a:r>
                <a:rPr lang="zh-CN" altLang="en-US" dirty="0">
                  <a:solidFill>
                    <a:srgbClr val="FF0000"/>
                  </a:solidFill>
                  <a:latin typeface="微软雅黑" panose="020B0503020204020204" pitchFamily="34" charset="-122"/>
                  <a:ea typeface="微软雅黑" panose="020B0503020204020204" pitchFamily="34" charset="-122"/>
                </a:rPr>
                <a:t>发展观、文明观、安全观、人权观、生态观、国际秩序观和全球治理观</a:t>
              </a:r>
              <a:r>
                <a:rPr lang="zh-CN" altLang="en-US" dirty="0">
                  <a:solidFill>
                    <a:srgbClr val="663300"/>
                  </a:solidFill>
                  <a:latin typeface="微软雅黑" panose="020B0503020204020204" pitchFamily="34" charset="-122"/>
                  <a:ea typeface="微软雅黑" panose="020B0503020204020204" pitchFamily="34" charset="-122"/>
                </a:rPr>
                <a:t>。要倡导多边主义，反对单边主义、霸权主义，引导国际社会共同塑造更加公正合理的国际新秩序，建设新型国际关系。要善于运用各种生动感人的事例，说明中国发展本身就是对世界的最大贡献、为解决人类问题贡献了智慧。</a:t>
              </a:r>
            </a:p>
            <a:p>
              <a:pPr indent="442913">
                <a:lnSpc>
                  <a:spcPct val="150000"/>
                </a:lnSpc>
                <a:spcBef>
                  <a:spcPts val="1800"/>
                </a:spcBef>
              </a:pPr>
              <a:r>
                <a:rPr lang="zh-CN" altLang="en-US" b="1" dirty="0">
                  <a:solidFill>
                    <a:srgbClr val="FF0000"/>
                  </a:solidFill>
                  <a:latin typeface="微软雅黑" panose="020B0503020204020204" pitchFamily="34" charset="-122"/>
                  <a:ea typeface="微软雅黑" panose="020B0503020204020204" pitchFamily="34" charset="-122"/>
                </a:rPr>
                <a:t>习近平指出，</a:t>
              </a:r>
              <a:r>
                <a:rPr lang="zh-CN" altLang="en-US" dirty="0">
                  <a:solidFill>
                    <a:srgbClr val="663300"/>
                  </a:solidFill>
                  <a:latin typeface="微软雅黑" panose="020B0503020204020204" pitchFamily="34" charset="-122"/>
                  <a:ea typeface="微软雅黑" panose="020B0503020204020204" pitchFamily="34" charset="-122"/>
                </a:rPr>
                <a:t>要深入开展各种形式的人文交流活动，通过多种途径推动我国同各国的人文交流和民心相通。要创新体制机制，把我们的</a:t>
              </a:r>
              <a:r>
                <a:rPr lang="zh-CN" altLang="en-US" dirty="0">
                  <a:solidFill>
                    <a:srgbClr val="FF0000"/>
                  </a:solidFill>
                  <a:latin typeface="微软雅黑" panose="020B0503020204020204" pitchFamily="34" charset="-122"/>
                  <a:ea typeface="微软雅黑" panose="020B0503020204020204" pitchFamily="34" charset="-122"/>
                </a:rPr>
                <a:t>制度优势、组织优势、人力优势转化为传播优势</a:t>
              </a:r>
              <a:r>
                <a:rPr lang="zh-CN" altLang="en-US" dirty="0">
                  <a:solidFill>
                    <a:srgbClr val="663300"/>
                  </a:solidFill>
                  <a:latin typeface="微软雅黑" panose="020B0503020204020204" pitchFamily="34" charset="-122"/>
                  <a:ea typeface="微软雅黑" panose="020B0503020204020204" pitchFamily="34" charset="-122"/>
                </a:rPr>
                <a:t>。要更好发挥高层次专家作用，利用重要国际会议论坛、外国主流媒体等平台和渠道发声。各地区各部门要发挥各自特色和优势开展工作，展示丰富多彩、生动立体的中国形象。</a:t>
              </a:r>
            </a:p>
          </p:txBody>
        </p:sp>
        <p:sp>
          <p:nvSpPr>
            <p:cNvPr id="14" name="矩形 13"/>
            <p:cNvSpPr/>
            <p:nvPr/>
          </p:nvSpPr>
          <p:spPr bwMode="auto">
            <a:xfrm>
              <a:off x="959" y="4367"/>
              <a:ext cx="17127" cy="6917"/>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spTree>
    <p:extLst>
      <p:ext uri="{BB962C8B-B14F-4D97-AF65-F5344CB8AC3E}">
        <p14:creationId xmlns:p14="http://schemas.microsoft.com/office/powerpoint/2010/main" val="1092959740"/>
      </p:ext>
    </p:extLst>
  </p:cSld>
  <p:clrMapOvr>
    <a:masterClrMapping/>
  </p:clrMapOvr>
  <p:transition>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98328" y="89104"/>
            <a:ext cx="11195550" cy="461665"/>
          </a:xfrm>
          <a:prstGeom prst="rect">
            <a:avLst/>
          </a:prstGeom>
          <a:noFill/>
          <a:ln>
            <a:noFill/>
          </a:ln>
        </p:spPr>
        <p:txBody>
          <a:bodyPr wrap="square" rtlCol="0">
            <a:spAutoFit/>
          </a:bodyPr>
          <a:lstStyle/>
          <a:p>
            <a:r>
              <a:rPr lang="zh-CN" altLang="en-US" sz="24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习近平主持十九届中共中央政治局第三十次集体学习并发表重要讲话</a:t>
            </a:r>
          </a:p>
        </p:txBody>
      </p:sp>
      <p:grpSp>
        <p:nvGrpSpPr>
          <p:cNvPr id="11" name="组合 10"/>
          <p:cNvGrpSpPr/>
          <p:nvPr/>
        </p:nvGrpSpPr>
        <p:grpSpPr>
          <a:xfrm>
            <a:off x="598328" y="1222086"/>
            <a:ext cx="10995343" cy="5142457"/>
            <a:chOff x="959" y="4367"/>
            <a:chExt cx="17127" cy="6917"/>
          </a:xfrm>
        </p:grpSpPr>
        <p:sp>
          <p:nvSpPr>
            <p:cNvPr id="13" name="矩形 12"/>
            <p:cNvSpPr/>
            <p:nvPr/>
          </p:nvSpPr>
          <p:spPr>
            <a:xfrm>
              <a:off x="1230" y="4846"/>
              <a:ext cx="16585" cy="6023"/>
            </a:xfrm>
            <a:prstGeom prst="rect">
              <a:avLst/>
            </a:prstGeom>
          </p:spPr>
          <p:txBody>
            <a:bodyPr wrap="square">
              <a:spAutoFit/>
            </a:bodyPr>
            <a:lstStyle/>
            <a:p>
              <a:pPr indent="442913">
                <a:lnSpc>
                  <a:spcPct val="150000"/>
                </a:lnSpc>
                <a:spcBef>
                  <a:spcPts val="1800"/>
                </a:spcBef>
              </a:pPr>
              <a:r>
                <a:rPr lang="zh-CN" altLang="en-US" b="1" dirty="0">
                  <a:solidFill>
                    <a:srgbClr val="FF0000"/>
                  </a:solidFill>
                  <a:latin typeface="微软雅黑" panose="020B0503020204020204" pitchFamily="34" charset="-122"/>
                  <a:ea typeface="微软雅黑" panose="020B0503020204020204" pitchFamily="34" charset="-122"/>
                </a:rPr>
                <a:t>习近平强调，</a:t>
              </a:r>
              <a:r>
                <a:rPr lang="zh-CN" altLang="en-US" dirty="0">
                  <a:solidFill>
                    <a:srgbClr val="663300"/>
                  </a:solidFill>
                  <a:latin typeface="微软雅黑" panose="020B0503020204020204" pitchFamily="34" charset="-122"/>
                  <a:ea typeface="微软雅黑" panose="020B0503020204020204" pitchFamily="34" charset="-122"/>
                </a:rPr>
                <a:t>要全面提升国际传播效能，建强适应新时代国际传播需要的专门人才队伍。要加强国际传播的理论研究，掌握国际传播的规律，构建对外话语体系，提高传播艺术。要采用贴近不同区域、不同国家、不同群体受众的精准传播方式，推进</a:t>
              </a:r>
              <a:r>
                <a:rPr lang="zh-CN" altLang="en-US" dirty="0">
                  <a:solidFill>
                    <a:srgbClr val="FF0000"/>
                  </a:solidFill>
                  <a:latin typeface="微软雅黑" panose="020B0503020204020204" pitchFamily="34" charset="-122"/>
                  <a:ea typeface="微软雅黑" panose="020B0503020204020204" pitchFamily="34" charset="-122"/>
                </a:rPr>
                <a:t>中国故事和中国声音的全球化表达、区域化表达、分众化表达</a:t>
              </a:r>
              <a:r>
                <a:rPr lang="zh-CN" altLang="en-US" dirty="0">
                  <a:solidFill>
                    <a:srgbClr val="663300"/>
                  </a:solidFill>
                  <a:latin typeface="微软雅黑" panose="020B0503020204020204" pitchFamily="34" charset="-122"/>
                  <a:ea typeface="微软雅黑" panose="020B0503020204020204" pitchFamily="34" charset="-122"/>
                </a:rPr>
                <a:t>，增强国际传播的亲和力和实效性。要广交朋友、团结和争取大多数，不断扩大知华友华的国际舆论朋友圈。要讲究舆论斗争的策略和艺术，提升重大问题对外发声能力。</a:t>
              </a:r>
            </a:p>
            <a:p>
              <a:pPr indent="442913">
                <a:lnSpc>
                  <a:spcPct val="150000"/>
                </a:lnSpc>
                <a:spcBef>
                  <a:spcPts val="1800"/>
                </a:spcBef>
              </a:pPr>
              <a:r>
                <a:rPr lang="zh-CN" altLang="en-US" b="1" dirty="0">
                  <a:solidFill>
                    <a:srgbClr val="FF0000"/>
                  </a:solidFill>
                  <a:latin typeface="微软雅黑" panose="020B0503020204020204" pitchFamily="34" charset="-122"/>
                  <a:ea typeface="微软雅黑" panose="020B0503020204020204" pitchFamily="34" charset="-122"/>
                </a:rPr>
                <a:t>习近平强调，</a:t>
              </a:r>
              <a:r>
                <a:rPr lang="zh-CN" altLang="en-US" dirty="0">
                  <a:solidFill>
                    <a:srgbClr val="663300"/>
                  </a:solidFill>
                  <a:latin typeface="微软雅黑" panose="020B0503020204020204" pitchFamily="34" charset="-122"/>
                  <a:ea typeface="微软雅黑" panose="020B0503020204020204" pitchFamily="34" charset="-122"/>
                </a:rPr>
                <a:t>各级党委（党组）要把加强国际传播能力建设纳入党委（党组）意识形态工作责任制，加强组织领导，加大财政投入，帮助推动实际工作、解决具体困难。各级领导干部要主动做国际传播工作，主要负责同志既要亲自抓，也要亲自做。要加强对领导干部的国际传播知识培训，发挥各级党组织作用，形成自觉维护党和国家尊严形象的良好氛围。各级党校（行政学院）要把国际传播能力培养作为重要内容。要加强高校学科建设和后备人才培养，提升国际传播理论研究水平。</a:t>
              </a:r>
            </a:p>
          </p:txBody>
        </p:sp>
        <p:sp>
          <p:nvSpPr>
            <p:cNvPr id="14" name="矩形 13"/>
            <p:cNvSpPr/>
            <p:nvPr/>
          </p:nvSpPr>
          <p:spPr bwMode="auto">
            <a:xfrm>
              <a:off x="959" y="4367"/>
              <a:ext cx="17127" cy="6917"/>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spTree>
    <p:extLst>
      <p:ext uri="{BB962C8B-B14F-4D97-AF65-F5344CB8AC3E}">
        <p14:creationId xmlns:p14="http://schemas.microsoft.com/office/powerpoint/2010/main" val="706239827"/>
      </p:ext>
    </p:extLst>
  </p:cSld>
  <p:clrMapOvr>
    <a:masterClrMapping/>
  </p:clrMapOvr>
  <p:transition>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74582" y="1408398"/>
            <a:ext cx="4569903" cy="3048982"/>
          </a:xfrm>
          <a:prstGeom prst="rect">
            <a:avLst/>
          </a:prstGeom>
        </p:spPr>
      </p:pic>
      <p:sp>
        <p:nvSpPr>
          <p:cNvPr id="3" name="内容占位符 2"/>
          <p:cNvSpPr>
            <a:spLocks noGrp="1"/>
          </p:cNvSpPr>
          <p:nvPr>
            <p:ph idx="1"/>
          </p:nvPr>
        </p:nvSpPr>
        <p:spPr>
          <a:xfrm>
            <a:off x="508927" y="4463508"/>
            <a:ext cx="10974374" cy="2022545"/>
          </a:xfrm>
        </p:spPr>
        <p:txBody>
          <a:bodyPr>
            <a:normAutofit/>
          </a:bodyPr>
          <a:lstStyle/>
          <a:p>
            <a:pPr marL="0" indent="0">
              <a:lnSpc>
                <a:spcPct val="150000"/>
              </a:lnSpc>
              <a:buNone/>
            </a:pPr>
            <a:r>
              <a:rPr lang="zh-CN" altLang="en-US" sz="2000" b="1" dirty="0">
                <a:latin typeface="微软雅黑" panose="020B0503020204020204" pitchFamily="34" charset="-122"/>
                <a:ea typeface="微软雅黑" panose="020B0503020204020204" pitchFamily="34" charset="-122"/>
              </a:rPr>
              <a:t>文章强调，广大党员、干部要重点学习党史，同时学习新中国史、改革开放史、社会主义发展史，在学思践悟中坚定理想信念，在奋发有为中践行初心使命，让初心薪火相传，把使命永担在肩，做到学史明理、学史增信、学史崇德、学史力行，做到学党史、悟思想、办实事、开新局，切实在实现“两个一百年”奋斗目标、实现中华民族伟大复兴的中国梦进程中奋勇争先、走在前列。</a:t>
            </a:r>
          </a:p>
        </p:txBody>
      </p:sp>
      <p:grpSp>
        <p:nvGrpSpPr>
          <p:cNvPr id="2" name="组合 1"/>
          <p:cNvGrpSpPr/>
          <p:nvPr/>
        </p:nvGrpSpPr>
        <p:grpSpPr>
          <a:xfrm>
            <a:off x="508927" y="2118474"/>
            <a:ext cx="6135278" cy="2097990"/>
            <a:chOff x="598127" y="1801602"/>
            <a:chExt cx="6135278" cy="2097990"/>
          </a:xfrm>
        </p:grpSpPr>
        <p:cxnSp>
          <p:nvCxnSpPr>
            <p:cNvPr id="5" name="直接连接符 4"/>
            <p:cNvCxnSpPr/>
            <p:nvPr>
              <p:custDataLst>
                <p:tags r:id="rId1"/>
              </p:custDataLst>
            </p:nvPr>
          </p:nvCxnSpPr>
          <p:spPr>
            <a:xfrm>
              <a:off x="610829" y="2875867"/>
              <a:ext cx="5817131" cy="0"/>
            </a:xfrm>
            <a:prstGeom prst="line">
              <a:avLst/>
            </a:prstGeom>
            <a:ln w="12700">
              <a:solidFill>
                <a:srgbClr val="BFBFBF"/>
              </a:solidFill>
              <a:prstDash val="solid"/>
            </a:ln>
          </p:spPr>
          <p:style>
            <a:lnRef idx="1">
              <a:schemeClr val="accent1"/>
            </a:lnRef>
            <a:fillRef idx="0">
              <a:schemeClr val="accent1"/>
            </a:fillRef>
            <a:effectRef idx="0">
              <a:schemeClr val="accent1"/>
            </a:effectRef>
            <a:fontRef idx="minor">
              <a:schemeClr val="tx1"/>
            </a:fontRef>
          </p:style>
        </p:cxnSp>
        <p:sp>
          <p:nvSpPr>
            <p:cNvPr id="6" name="文本框 5"/>
            <p:cNvSpPr txBox="1"/>
            <p:nvPr>
              <p:custDataLst>
                <p:tags r:id="rId2"/>
              </p:custDataLst>
            </p:nvPr>
          </p:nvSpPr>
          <p:spPr>
            <a:xfrm>
              <a:off x="598127" y="1801602"/>
              <a:ext cx="6135278" cy="958193"/>
            </a:xfrm>
            <a:prstGeom prst="rect">
              <a:avLst/>
            </a:prstGeom>
            <a:noFill/>
          </p:spPr>
          <p:txBody>
            <a:bodyPr wrap="square" lIns="63500" tIns="25400" rIns="63500" bIns="25400" rtlCol="0" anchor="b" anchorCtr="0">
              <a:noAutofit/>
            </a:bodyPr>
            <a:lstStyle/>
            <a:p>
              <a:pPr>
                <a:buSzPct val="100000"/>
              </a:pPr>
              <a:r>
                <a:rPr lang="en-US" altLang="zh-CN" sz="3600" b="1" spc="160" dirty="0">
                  <a:solidFill>
                    <a:srgbClr val="C00000"/>
                  </a:solidFill>
                  <a:latin typeface="微软雅黑" panose="020B0503020204020204" pitchFamily="34" charset="-122"/>
                  <a:ea typeface="微软雅黑" panose="020B0503020204020204" pitchFamily="34" charset="-122"/>
                </a:rPr>
                <a:t>《</a:t>
              </a:r>
              <a:r>
                <a:rPr lang="zh-CN" altLang="en-US" sz="3600" b="1" spc="160" dirty="0">
                  <a:solidFill>
                    <a:srgbClr val="C00000"/>
                  </a:solidFill>
                  <a:latin typeface="微软雅黑" panose="020B0503020204020204" pitchFamily="34" charset="-122"/>
                  <a:ea typeface="微软雅黑" panose="020B0503020204020204" pitchFamily="34" charset="-122"/>
                </a:rPr>
                <a:t>求是</a:t>
              </a:r>
              <a:r>
                <a:rPr lang="en-US" altLang="zh-CN" sz="3600" b="1" spc="160" dirty="0">
                  <a:solidFill>
                    <a:srgbClr val="C00000"/>
                  </a:solidFill>
                  <a:latin typeface="微软雅黑" panose="020B0503020204020204" pitchFamily="34" charset="-122"/>
                  <a:ea typeface="微软雅黑" panose="020B0503020204020204" pitchFamily="34" charset="-122"/>
                </a:rPr>
                <a:t>》</a:t>
              </a:r>
              <a:r>
                <a:rPr lang="zh-CN" altLang="en-US" sz="3600" b="1" spc="160" dirty="0">
                  <a:solidFill>
                    <a:srgbClr val="C00000"/>
                  </a:solidFill>
                  <a:latin typeface="微软雅黑" panose="020B0503020204020204" pitchFamily="34" charset="-122"/>
                  <a:ea typeface="微软雅黑" panose="020B0503020204020204" pitchFamily="34" charset="-122"/>
                </a:rPr>
                <a:t>杂志发表习近平总书记重要文章：学好“四史”，永葆初心、永担使命</a:t>
              </a:r>
            </a:p>
          </p:txBody>
        </p:sp>
        <p:sp>
          <p:nvSpPr>
            <p:cNvPr id="7" name="Title 6"/>
            <p:cNvSpPr txBox="1"/>
            <p:nvPr>
              <p:custDataLst>
                <p:tags r:id="rId3"/>
              </p:custDataLst>
            </p:nvPr>
          </p:nvSpPr>
          <p:spPr>
            <a:xfrm>
              <a:off x="609554" y="2995213"/>
              <a:ext cx="5881781" cy="904379"/>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a:lnSpc>
                  <a:spcPct val="120000"/>
                </a:lnSpc>
                <a:spcBef>
                  <a:spcPts val="0"/>
                </a:spcBef>
                <a:spcAft>
                  <a:spcPts val="800"/>
                </a:spcAft>
                <a:buSzPct val="100000"/>
              </a:pP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6</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月</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1</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日出版的第</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11</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期</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求是</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杂志将发表中共中央总书记、国家主席、中央军委主席习近平的重要文章</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学好“四史”，永葆初心、永担使命</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endParaRPr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spTree>
    <p:extLst>
      <p:ext uri="{BB962C8B-B14F-4D97-AF65-F5344CB8AC3E}">
        <p14:creationId xmlns:p14="http://schemas.microsoft.com/office/powerpoint/2010/main" val="3810172788"/>
      </p:ext>
    </p:extLst>
  </p:cSld>
  <p:clrMapOvr>
    <a:masterClrMapping/>
  </p:clrMapOvr>
  <p:transition>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淘宝店chenying0907出品 41"/>
          <p:cNvSpPr>
            <a:spLocks noChangeArrowheads="1"/>
          </p:cNvSpPr>
          <p:nvPr/>
        </p:nvSpPr>
        <p:spPr bwMode="auto">
          <a:xfrm>
            <a:off x="2492051" y="1422237"/>
            <a:ext cx="1093946" cy="1731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r>
              <a:rPr lang="zh-CN" altLang="en-US" sz="5400" b="1"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rPr>
              <a:t>目录</a:t>
            </a:r>
            <a:endParaRPr lang="zh-CN" altLang="en-US" sz="5400" dirty="0"/>
          </a:p>
        </p:txBody>
      </p:sp>
      <p:sp>
        <p:nvSpPr>
          <p:cNvPr id="5" name="淘宝店chenying0907出品 46"/>
          <p:cNvSpPr>
            <a:spLocks noChangeArrowheads="1"/>
          </p:cNvSpPr>
          <p:nvPr/>
        </p:nvSpPr>
        <p:spPr bwMode="auto">
          <a:xfrm>
            <a:off x="3535942" y="1571847"/>
            <a:ext cx="34289" cy="3702844"/>
          </a:xfrm>
          <a:prstGeom prst="rect">
            <a:avLst/>
          </a:prstGeom>
          <a:solidFill>
            <a:srgbClr val="C8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p>
            <a:pPr algn="ctr"/>
            <a:endParaRPr lang="zh-CN" altLang="zh-CN">
              <a:solidFill>
                <a:srgbClr val="7F7F7F"/>
              </a:solidFill>
              <a:latin typeface="宋体" panose="02010600030101010101" pitchFamily="2" charset="-122"/>
              <a:sym typeface="宋体" panose="02010600030101010101" pitchFamily="2" charset="-122"/>
            </a:endParaRPr>
          </a:p>
        </p:txBody>
      </p:sp>
      <p:grpSp>
        <p:nvGrpSpPr>
          <p:cNvPr id="6" name="组合 5"/>
          <p:cNvGrpSpPr/>
          <p:nvPr/>
        </p:nvGrpSpPr>
        <p:grpSpPr>
          <a:xfrm>
            <a:off x="4511462" y="1761829"/>
            <a:ext cx="7155259" cy="707886"/>
            <a:chOff x="4605256" y="1281979"/>
            <a:chExt cx="7155259" cy="707886"/>
          </a:xfrm>
        </p:grpSpPr>
        <p:sp>
          <p:nvSpPr>
            <p:cNvPr id="7" name="文本框 6"/>
            <p:cNvSpPr txBox="1"/>
            <p:nvPr/>
          </p:nvSpPr>
          <p:spPr>
            <a:xfrm>
              <a:off x="5323149" y="1281979"/>
              <a:ext cx="6437366" cy="707886"/>
            </a:xfrm>
            <a:prstGeom prst="rect">
              <a:avLst/>
            </a:prstGeom>
            <a:noFill/>
            <a:ln>
              <a:noFill/>
            </a:ln>
          </p:spPr>
          <p:txBody>
            <a:bodyPr wrap="square" rtlCol="0">
              <a:spAutoFit/>
            </a:bodyPr>
            <a:lstStyle/>
            <a:p>
              <a:r>
                <a:rPr lang="en-US" altLang="zh-CN" sz="2000" dirty="0" smtClean="0">
                  <a:latin typeface="微软雅黑" panose="020B0503020204020204" pitchFamily="82" charset="2"/>
                  <a:ea typeface="微软雅黑" panose="020B0503020204020204" pitchFamily="82" charset="2"/>
                </a:rPr>
                <a:t>《</a:t>
              </a:r>
              <a:r>
                <a:rPr lang="zh-CN" altLang="en-US" sz="2000" dirty="0">
                  <a:latin typeface="微软雅黑" panose="020B0503020204020204" pitchFamily="82" charset="2"/>
                  <a:ea typeface="微软雅黑" panose="020B0503020204020204" pitchFamily="82" charset="2"/>
                </a:rPr>
                <a:t>携手共建人类卫生健康共同体</a:t>
              </a:r>
              <a:r>
                <a:rPr lang="en-US" altLang="zh-CN" sz="2000" dirty="0">
                  <a:latin typeface="微软雅黑" panose="020B0503020204020204" pitchFamily="82" charset="2"/>
                  <a:ea typeface="微软雅黑" panose="020B0503020204020204" pitchFamily="82" charset="2"/>
                </a:rPr>
                <a:t>》——</a:t>
              </a:r>
              <a:r>
                <a:rPr lang="zh-CN" altLang="en-US" sz="2000" dirty="0">
                  <a:latin typeface="微软雅黑" panose="020B0503020204020204" pitchFamily="82" charset="2"/>
                  <a:ea typeface="微软雅黑" panose="020B0503020204020204" pitchFamily="82" charset="2"/>
                </a:rPr>
                <a:t>在全球健康峰会上的讲话</a:t>
              </a:r>
            </a:p>
          </p:txBody>
        </p:sp>
        <p:sp>
          <p:nvSpPr>
            <p:cNvPr id="8" name="矩形 7"/>
            <p:cNvSpPr/>
            <p:nvPr/>
          </p:nvSpPr>
          <p:spPr>
            <a:xfrm>
              <a:off x="4605256" y="1308638"/>
              <a:ext cx="675087" cy="6545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latin typeface="微软雅黑" panose="020B0503020204020204" pitchFamily="82" charset="2"/>
                  <a:ea typeface="微软雅黑" panose="020B0503020204020204" pitchFamily="82" charset="2"/>
                </a:rPr>
                <a:t>01</a:t>
              </a:r>
              <a:endParaRPr lang="zh-CN" altLang="en-US" sz="2800" b="1" dirty="0">
                <a:latin typeface="微软雅黑" panose="020B0503020204020204" pitchFamily="82" charset="2"/>
                <a:ea typeface="微软雅黑" panose="020B0503020204020204" pitchFamily="82" charset="2"/>
              </a:endParaRPr>
            </a:p>
          </p:txBody>
        </p:sp>
      </p:grpSp>
      <p:grpSp>
        <p:nvGrpSpPr>
          <p:cNvPr id="9" name="组合 8"/>
          <p:cNvGrpSpPr/>
          <p:nvPr/>
        </p:nvGrpSpPr>
        <p:grpSpPr>
          <a:xfrm>
            <a:off x="4511462" y="2703546"/>
            <a:ext cx="7155260" cy="707888"/>
            <a:chOff x="4605256" y="1254758"/>
            <a:chExt cx="7155260" cy="708449"/>
          </a:xfrm>
        </p:grpSpPr>
        <p:sp>
          <p:nvSpPr>
            <p:cNvPr id="10" name="文本框 9"/>
            <p:cNvSpPr txBox="1"/>
            <p:nvPr/>
          </p:nvSpPr>
          <p:spPr>
            <a:xfrm>
              <a:off x="5323149" y="1254758"/>
              <a:ext cx="6437367" cy="708448"/>
            </a:xfrm>
            <a:prstGeom prst="rect">
              <a:avLst/>
            </a:prstGeom>
            <a:noFill/>
            <a:ln>
              <a:noFill/>
            </a:ln>
          </p:spPr>
          <p:txBody>
            <a:bodyPr wrap="square" rtlCol="0">
              <a:spAutoFit/>
            </a:bodyPr>
            <a:lstStyle/>
            <a:p>
              <a:r>
                <a:rPr lang="zh-CN" altLang="en-US" sz="2000" dirty="0">
                  <a:latin typeface="微软雅黑" panose="020B0503020204020204" pitchFamily="82" charset="2"/>
                  <a:ea typeface="微软雅黑" panose="020B0503020204020204" pitchFamily="82" charset="2"/>
                </a:rPr>
                <a:t>在中国科学院第二十次院士大会、中国工程院第十五次院士大会、中国科协第十次全国代表大会上的讲话</a:t>
              </a:r>
            </a:p>
          </p:txBody>
        </p:sp>
        <p:sp>
          <p:nvSpPr>
            <p:cNvPr id="11" name="矩形 10"/>
            <p:cNvSpPr/>
            <p:nvPr/>
          </p:nvSpPr>
          <p:spPr>
            <a:xfrm>
              <a:off x="4605256" y="1308638"/>
              <a:ext cx="675087" cy="6545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82" charset="2"/>
                  <a:ea typeface="微软雅黑" panose="020B0503020204020204" pitchFamily="82" charset="2"/>
                </a:rPr>
                <a:t>02</a:t>
              </a:r>
              <a:endParaRPr lang="zh-CN" altLang="en-US" sz="2800" b="1" dirty="0">
                <a:latin typeface="微软雅黑" panose="020B0503020204020204" pitchFamily="82" charset="2"/>
                <a:ea typeface="微软雅黑" panose="020B0503020204020204" pitchFamily="82" charset="2"/>
              </a:endParaRPr>
            </a:p>
          </p:txBody>
        </p:sp>
      </p:grpSp>
      <p:grpSp>
        <p:nvGrpSpPr>
          <p:cNvPr id="12" name="组合 11"/>
          <p:cNvGrpSpPr/>
          <p:nvPr/>
        </p:nvGrpSpPr>
        <p:grpSpPr>
          <a:xfrm>
            <a:off x="4511462" y="3725757"/>
            <a:ext cx="7034094" cy="654050"/>
            <a:chOff x="4605256" y="1308638"/>
            <a:chExt cx="7034094" cy="654569"/>
          </a:xfrm>
        </p:grpSpPr>
        <p:sp>
          <p:nvSpPr>
            <p:cNvPr id="13" name="文本框 12"/>
            <p:cNvSpPr txBox="1"/>
            <p:nvPr/>
          </p:nvSpPr>
          <p:spPr>
            <a:xfrm>
              <a:off x="5305044" y="1431986"/>
              <a:ext cx="6334306" cy="398780"/>
            </a:xfrm>
            <a:prstGeom prst="rect">
              <a:avLst/>
            </a:prstGeom>
            <a:noFill/>
            <a:ln>
              <a:noFill/>
            </a:ln>
          </p:spPr>
          <p:txBody>
            <a:bodyPr wrap="square" rtlCol="0">
              <a:spAutoFit/>
            </a:bodyPr>
            <a:lstStyle/>
            <a:p>
              <a:r>
                <a:rPr lang="zh-CN" altLang="en-US" sz="2000" dirty="0">
                  <a:latin typeface="微软雅黑" panose="020B0503020204020204" pitchFamily="82" charset="2"/>
                  <a:ea typeface="微软雅黑" panose="020B0503020204020204" pitchFamily="82" charset="2"/>
                </a:rPr>
                <a:t>习近平向世界马克思主义政党理论研讨会致贺信</a:t>
              </a:r>
            </a:p>
          </p:txBody>
        </p:sp>
        <p:sp>
          <p:nvSpPr>
            <p:cNvPr id="14" name="矩形 13"/>
            <p:cNvSpPr/>
            <p:nvPr/>
          </p:nvSpPr>
          <p:spPr>
            <a:xfrm>
              <a:off x="4605256" y="1308638"/>
              <a:ext cx="675087" cy="6545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82" charset="2"/>
                  <a:ea typeface="微软雅黑" panose="020B0503020204020204" pitchFamily="82" charset="2"/>
                </a:rPr>
                <a:t>03</a:t>
              </a:r>
              <a:endParaRPr lang="zh-CN" altLang="en-US" sz="2800" b="1" dirty="0">
                <a:latin typeface="微软雅黑" panose="020B0503020204020204" pitchFamily="82" charset="2"/>
                <a:ea typeface="微软雅黑" panose="020B0503020204020204" pitchFamily="82" charset="2"/>
              </a:endParaRPr>
            </a:p>
          </p:txBody>
        </p:sp>
      </p:grpSp>
      <p:grpSp>
        <p:nvGrpSpPr>
          <p:cNvPr id="15" name="组合 14"/>
          <p:cNvGrpSpPr/>
          <p:nvPr/>
        </p:nvGrpSpPr>
        <p:grpSpPr>
          <a:xfrm>
            <a:off x="4511462" y="4651939"/>
            <a:ext cx="7348578" cy="707885"/>
            <a:chOff x="4605256" y="1266412"/>
            <a:chExt cx="7348578" cy="708447"/>
          </a:xfrm>
        </p:grpSpPr>
        <p:sp>
          <p:nvSpPr>
            <p:cNvPr id="16" name="文本框 15"/>
            <p:cNvSpPr txBox="1"/>
            <p:nvPr/>
          </p:nvSpPr>
          <p:spPr>
            <a:xfrm>
              <a:off x="5323149" y="1266412"/>
              <a:ext cx="6630685" cy="708447"/>
            </a:xfrm>
            <a:prstGeom prst="rect">
              <a:avLst/>
            </a:prstGeom>
            <a:noFill/>
            <a:ln>
              <a:noFill/>
            </a:ln>
          </p:spPr>
          <p:txBody>
            <a:bodyPr wrap="square" rtlCol="0">
              <a:spAutoFit/>
            </a:bodyPr>
            <a:lstStyle/>
            <a:p>
              <a:r>
                <a:rPr lang="zh-CN" altLang="en-US" sz="2000" dirty="0">
                  <a:latin typeface="微软雅黑" panose="020B0503020204020204" pitchFamily="82" charset="2"/>
                  <a:ea typeface="微软雅黑" panose="020B0503020204020204" pitchFamily="82" charset="2"/>
                  <a:sym typeface="+mn-ea"/>
                </a:rPr>
                <a:t>习近平主持十九届中共中央政治局第三十次集体学习并发表重要</a:t>
              </a:r>
              <a:r>
                <a:rPr lang="zh-CN" altLang="en-US" sz="2000" dirty="0" smtClean="0">
                  <a:latin typeface="微软雅黑" panose="020B0503020204020204" pitchFamily="82" charset="2"/>
                  <a:ea typeface="微软雅黑" panose="020B0503020204020204" pitchFamily="82" charset="2"/>
                  <a:sym typeface="+mn-ea"/>
                </a:rPr>
                <a:t>讲话</a:t>
              </a:r>
              <a:endParaRPr lang="zh-CN" altLang="en-US" sz="2000" dirty="0">
                <a:latin typeface="微软雅黑" panose="020B0503020204020204" pitchFamily="82" charset="2"/>
                <a:ea typeface="微软雅黑" panose="020B0503020204020204" pitchFamily="82" charset="2"/>
                <a:sym typeface="+mn-ea"/>
              </a:endParaRPr>
            </a:p>
          </p:txBody>
        </p:sp>
        <p:sp>
          <p:nvSpPr>
            <p:cNvPr id="17" name="矩形 16"/>
            <p:cNvSpPr/>
            <p:nvPr/>
          </p:nvSpPr>
          <p:spPr>
            <a:xfrm>
              <a:off x="4605256" y="1308638"/>
              <a:ext cx="675087" cy="6545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82" charset="2"/>
                  <a:ea typeface="微软雅黑" panose="020B0503020204020204" pitchFamily="82" charset="2"/>
                </a:rPr>
                <a:t>04</a:t>
              </a:r>
              <a:endParaRPr lang="zh-CN" altLang="en-US" sz="2800" b="1" dirty="0">
                <a:latin typeface="微软雅黑" panose="020B0503020204020204" pitchFamily="82" charset="2"/>
                <a:ea typeface="微软雅黑" panose="020B0503020204020204" pitchFamily="82" charset="2"/>
              </a:endParaRPr>
            </a:p>
          </p:txBody>
        </p:sp>
      </p:grpSp>
      <p:grpSp>
        <p:nvGrpSpPr>
          <p:cNvPr id="2" name="组合 1"/>
          <p:cNvGrpSpPr/>
          <p:nvPr/>
        </p:nvGrpSpPr>
        <p:grpSpPr>
          <a:xfrm>
            <a:off x="4511462" y="5662508"/>
            <a:ext cx="7155260" cy="654050"/>
            <a:chOff x="4605256" y="1308638"/>
            <a:chExt cx="7155260" cy="654569"/>
          </a:xfrm>
        </p:grpSpPr>
        <p:sp>
          <p:nvSpPr>
            <p:cNvPr id="3" name="文本框 2"/>
            <p:cNvSpPr txBox="1"/>
            <p:nvPr/>
          </p:nvSpPr>
          <p:spPr>
            <a:xfrm>
              <a:off x="5323149" y="1428623"/>
              <a:ext cx="6437367" cy="400428"/>
            </a:xfrm>
            <a:prstGeom prst="rect">
              <a:avLst/>
            </a:prstGeom>
            <a:noFill/>
            <a:ln>
              <a:noFill/>
            </a:ln>
          </p:spPr>
          <p:txBody>
            <a:bodyPr wrap="square" rtlCol="0">
              <a:spAutoFit/>
            </a:bodyPr>
            <a:lstStyle/>
            <a:p>
              <a:r>
                <a:rPr lang="en-US" altLang="zh-CN" sz="2000" dirty="0">
                  <a:latin typeface="微软雅黑" panose="020B0503020204020204" pitchFamily="82" charset="2"/>
                  <a:ea typeface="微软雅黑" panose="020B0503020204020204" pitchFamily="82" charset="2"/>
                </a:rPr>
                <a:t>《</a:t>
              </a:r>
              <a:r>
                <a:rPr lang="zh-CN" altLang="en-US" sz="2000" dirty="0">
                  <a:latin typeface="微软雅黑" panose="020B0503020204020204" pitchFamily="82" charset="2"/>
                  <a:ea typeface="微软雅黑" panose="020B0503020204020204" pitchFamily="82" charset="2"/>
                </a:rPr>
                <a:t>求是</a:t>
              </a:r>
              <a:r>
                <a:rPr lang="en-US" altLang="zh-CN" sz="2000" dirty="0">
                  <a:latin typeface="微软雅黑" panose="020B0503020204020204" pitchFamily="82" charset="2"/>
                  <a:ea typeface="微软雅黑" panose="020B0503020204020204" pitchFamily="82" charset="2"/>
                </a:rPr>
                <a:t>》</a:t>
              </a:r>
              <a:r>
                <a:rPr lang="zh-CN" altLang="en-US" sz="2000" dirty="0">
                  <a:latin typeface="微软雅黑" panose="020B0503020204020204" pitchFamily="82" charset="2"/>
                  <a:ea typeface="微软雅黑" panose="020B0503020204020204" pitchFamily="82" charset="2"/>
                </a:rPr>
                <a:t>：学好“四史”，永葆初心、永担使命</a:t>
              </a:r>
              <a:endParaRPr lang="zh-CN" altLang="en-US" sz="2000" dirty="0">
                <a:latin typeface="微软雅黑" panose="020B0503020204020204" pitchFamily="82" charset="2"/>
                <a:ea typeface="微软雅黑" panose="020B0503020204020204" pitchFamily="82" charset="2"/>
              </a:endParaRPr>
            </a:p>
          </p:txBody>
        </p:sp>
        <p:sp>
          <p:nvSpPr>
            <p:cNvPr id="18" name="矩形 17"/>
            <p:cNvSpPr/>
            <p:nvPr/>
          </p:nvSpPr>
          <p:spPr>
            <a:xfrm>
              <a:off x="4605256" y="1308638"/>
              <a:ext cx="675087" cy="6545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latin typeface="微软雅黑" panose="020B0503020204020204" pitchFamily="82" charset="2"/>
                  <a:ea typeface="微软雅黑" panose="020B0503020204020204" pitchFamily="82" charset="2"/>
                </a:rPr>
                <a:t>0</a:t>
              </a:r>
              <a:r>
                <a:rPr lang="en-US" sz="2800" b="1" dirty="0" smtClean="0">
                  <a:latin typeface="微软雅黑" panose="020B0503020204020204" pitchFamily="82" charset="2"/>
                  <a:ea typeface="微软雅黑" panose="020B0503020204020204" pitchFamily="82" charset="2"/>
                </a:rPr>
                <a:t>5</a:t>
              </a:r>
              <a:endParaRPr lang="en-US" sz="2800" b="1" dirty="0">
                <a:latin typeface="微软雅黑" panose="020B0503020204020204" pitchFamily="82" charset="2"/>
                <a:ea typeface="微软雅黑" panose="020B0503020204020204" pitchFamily="82" charset="2"/>
              </a:endParaRPr>
            </a:p>
          </p:txBody>
        </p:sp>
      </p:grpSp>
    </p:spTree>
  </p:cSld>
  <p:clrMapOvr>
    <a:masterClrMapping/>
  </p:clrMapOvr>
  <p:transition>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98121" y="89104"/>
            <a:ext cx="11395757" cy="461665"/>
          </a:xfrm>
          <a:prstGeom prst="rect">
            <a:avLst/>
          </a:prstGeom>
          <a:noFill/>
          <a:ln>
            <a:noFill/>
          </a:ln>
        </p:spPr>
        <p:txBody>
          <a:bodyPr wrap="square" rtlCol="0">
            <a:spAutoFit/>
          </a:bodyPr>
          <a:lstStyle/>
          <a:p>
            <a:r>
              <a:rPr lang="en-US" altLang="zh-CN" sz="24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a:t>
            </a:r>
            <a:r>
              <a:rPr lang="zh-CN" altLang="en-US" sz="24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求是</a:t>
            </a:r>
            <a:r>
              <a:rPr lang="en-US" altLang="zh-CN" sz="24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a:t>
            </a:r>
            <a:r>
              <a:rPr lang="zh-CN" altLang="en-US" sz="24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杂志发表习近平总书记重要文章：学好“四史”，永葆初心、永担使命</a:t>
            </a:r>
          </a:p>
        </p:txBody>
      </p:sp>
      <p:grpSp>
        <p:nvGrpSpPr>
          <p:cNvPr id="11" name="组合 10"/>
          <p:cNvGrpSpPr/>
          <p:nvPr/>
        </p:nvGrpSpPr>
        <p:grpSpPr>
          <a:xfrm>
            <a:off x="598328" y="1231007"/>
            <a:ext cx="10995343" cy="4880019"/>
            <a:chOff x="959" y="4379"/>
            <a:chExt cx="17127" cy="6564"/>
          </a:xfrm>
        </p:grpSpPr>
        <p:sp>
          <p:nvSpPr>
            <p:cNvPr id="13" name="矩形 12"/>
            <p:cNvSpPr/>
            <p:nvPr/>
          </p:nvSpPr>
          <p:spPr>
            <a:xfrm>
              <a:off x="1267" y="4735"/>
              <a:ext cx="16511" cy="5775"/>
            </a:xfrm>
            <a:prstGeom prst="rect">
              <a:avLst/>
            </a:prstGeom>
          </p:spPr>
          <p:txBody>
            <a:bodyPr wrap="square">
              <a:spAutoFit/>
            </a:bodyPr>
            <a:lstStyle/>
            <a:p>
              <a:pPr>
                <a:lnSpc>
                  <a:spcPct val="150000"/>
                </a:lnSpc>
                <a:spcBef>
                  <a:spcPts val="1800"/>
                </a:spcBef>
              </a:pPr>
              <a:r>
                <a:rPr lang="zh-CN" altLang="en-US" dirty="0" smtClean="0">
                  <a:solidFill>
                    <a:srgbClr val="663300"/>
                  </a:solidFill>
                  <a:latin typeface="微软雅黑" panose="020B0503020204020204" pitchFamily="34" charset="-122"/>
                  <a:ea typeface="微软雅黑" panose="020B0503020204020204" pitchFamily="34" charset="-122"/>
                </a:rPr>
                <a:t>     </a:t>
              </a:r>
              <a:r>
                <a:rPr lang="zh-CN" altLang="en-US" b="1" dirty="0" smtClean="0">
                  <a:solidFill>
                    <a:srgbClr val="FF0000"/>
                  </a:solidFill>
                  <a:latin typeface="微软雅黑" panose="020B0503020204020204" pitchFamily="34" charset="-122"/>
                  <a:ea typeface="微软雅黑" panose="020B0503020204020204" pitchFamily="34" charset="-122"/>
                </a:rPr>
                <a:t>文章</a:t>
              </a:r>
              <a:r>
                <a:rPr lang="zh-CN" altLang="en-US" b="1" dirty="0">
                  <a:solidFill>
                    <a:srgbClr val="FF0000"/>
                  </a:solidFill>
                  <a:latin typeface="微软雅黑" panose="020B0503020204020204" pitchFamily="34" charset="-122"/>
                  <a:ea typeface="微软雅黑" panose="020B0503020204020204" pitchFamily="34" charset="-122"/>
                </a:rPr>
                <a:t>指出，</a:t>
              </a:r>
              <a:r>
                <a:rPr lang="zh-CN" altLang="en-US" dirty="0">
                  <a:solidFill>
                    <a:srgbClr val="663300"/>
                  </a:solidFill>
                  <a:latin typeface="微软雅黑" panose="020B0503020204020204" pitchFamily="34" charset="-122"/>
                  <a:ea typeface="微软雅黑" panose="020B0503020204020204" pitchFamily="34" charset="-122"/>
                </a:rPr>
                <a:t>要通过在全社会开展党史、新中国史、改革开放史、社会主义发展史教育，引导广大人民群众特别是青少年弄清楚</a:t>
              </a:r>
              <a:r>
                <a:rPr lang="zh-CN" altLang="en-US" dirty="0">
                  <a:solidFill>
                    <a:srgbClr val="FF0000"/>
                  </a:solidFill>
                  <a:latin typeface="微软雅黑" panose="020B0503020204020204" pitchFamily="34" charset="-122"/>
                  <a:ea typeface="微软雅黑" panose="020B0503020204020204" pitchFamily="34" charset="-122"/>
                </a:rPr>
                <a:t>中国共产党为什么“能”、马克思主义为什么“行”、中国特色社会主义为什么“好”</a:t>
              </a:r>
              <a:r>
                <a:rPr lang="zh-CN" altLang="en-US" dirty="0">
                  <a:solidFill>
                    <a:srgbClr val="663300"/>
                  </a:solidFill>
                  <a:latin typeface="微软雅黑" panose="020B0503020204020204" pitchFamily="34" charset="-122"/>
                  <a:ea typeface="微软雅黑" panose="020B0503020204020204" pitchFamily="34" charset="-122"/>
                </a:rPr>
                <a:t>等基本道理，</a:t>
              </a:r>
              <a:r>
                <a:rPr lang="zh-CN" altLang="en-US" dirty="0">
                  <a:solidFill>
                    <a:srgbClr val="FF0000"/>
                  </a:solidFill>
                  <a:latin typeface="微软雅黑" panose="020B0503020204020204" pitchFamily="34" charset="-122"/>
                  <a:ea typeface="微软雅黑" panose="020B0503020204020204" pitchFamily="34" charset="-122"/>
                </a:rPr>
                <a:t>坚定不移听党话、跟党走</a:t>
              </a:r>
              <a:r>
                <a:rPr lang="zh-CN" altLang="en-US" dirty="0">
                  <a:solidFill>
                    <a:srgbClr val="663300"/>
                  </a:solidFill>
                  <a:latin typeface="微软雅黑" panose="020B0503020204020204" pitchFamily="34" charset="-122"/>
                  <a:ea typeface="微软雅黑" panose="020B0503020204020204" pitchFamily="34" charset="-122"/>
                </a:rPr>
                <a:t>，自觉做中国特色社会主义的坚定信仰者、忠实实践者，在全面建设社会主义现代化国家伟大实践中建功立业。</a:t>
              </a:r>
            </a:p>
            <a:p>
              <a:pPr>
                <a:lnSpc>
                  <a:spcPct val="150000"/>
                </a:lnSpc>
                <a:spcBef>
                  <a:spcPts val="1800"/>
                </a:spcBef>
              </a:pPr>
              <a:r>
                <a:rPr lang="zh-CN" altLang="en-US" dirty="0" smtClean="0">
                  <a:solidFill>
                    <a:srgbClr val="663300"/>
                  </a:solidFill>
                  <a:latin typeface="微软雅黑" panose="020B0503020204020204" pitchFamily="34" charset="-122"/>
                  <a:ea typeface="微软雅黑" panose="020B0503020204020204" pitchFamily="34" charset="-122"/>
                </a:rPr>
                <a:t>      </a:t>
              </a:r>
              <a:r>
                <a:rPr lang="zh-CN" altLang="en-US" b="1" dirty="0">
                  <a:solidFill>
                    <a:srgbClr val="FF0000"/>
                  </a:solidFill>
                  <a:latin typeface="微软雅黑" panose="020B0503020204020204" pitchFamily="34" charset="-122"/>
                  <a:ea typeface="微软雅黑" panose="020B0503020204020204" pitchFamily="34" charset="-122"/>
                </a:rPr>
                <a:t>文章指出，</a:t>
              </a:r>
              <a:r>
                <a:rPr lang="zh-CN" altLang="en-US" dirty="0">
                  <a:solidFill>
                    <a:srgbClr val="663300"/>
                  </a:solidFill>
                  <a:latin typeface="微软雅黑" panose="020B0503020204020204" pitchFamily="34" charset="-122"/>
                  <a:ea typeface="微软雅黑" panose="020B0503020204020204" pitchFamily="34" charset="-122"/>
                </a:rPr>
                <a:t>要深入开展</a:t>
              </a:r>
              <a:r>
                <a:rPr lang="zh-CN" altLang="en-US" dirty="0">
                  <a:solidFill>
                    <a:srgbClr val="FF0000"/>
                  </a:solidFill>
                  <a:latin typeface="微软雅黑" panose="020B0503020204020204" pitchFamily="34" charset="-122"/>
                  <a:ea typeface="微软雅黑" panose="020B0503020204020204" pitchFamily="34" charset="-122"/>
                </a:rPr>
                <a:t>党史、新中国史、改革开放史、社会主义发展史</a:t>
              </a:r>
              <a:r>
                <a:rPr lang="zh-CN" altLang="en-US" dirty="0">
                  <a:solidFill>
                    <a:srgbClr val="663300"/>
                  </a:solidFill>
                  <a:latin typeface="微软雅黑" panose="020B0503020204020204" pitchFamily="34" charset="-122"/>
                  <a:ea typeface="微软雅黑" panose="020B0503020204020204" pitchFamily="34" charset="-122"/>
                </a:rPr>
                <a:t>教育，引导各族群众树立正确的国家观、历史观、民族观、文化观、宗教观，培育和践行社会主义核心价值观，不断增强各族群众对伟大祖国、中华民族、中华文化、中国共产党、中国特色社会主义的认同。</a:t>
              </a:r>
            </a:p>
            <a:p>
              <a:pPr>
                <a:lnSpc>
                  <a:spcPct val="150000"/>
                </a:lnSpc>
                <a:spcBef>
                  <a:spcPts val="1800"/>
                </a:spcBef>
              </a:pPr>
              <a:r>
                <a:rPr lang="zh-CN" altLang="en-US" dirty="0" smtClean="0">
                  <a:solidFill>
                    <a:srgbClr val="663300"/>
                  </a:solidFill>
                  <a:latin typeface="微软雅黑" panose="020B0503020204020204" pitchFamily="34" charset="-122"/>
                  <a:ea typeface="微软雅黑" panose="020B0503020204020204" pitchFamily="34" charset="-122"/>
                </a:rPr>
                <a:t>      </a:t>
              </a:r>
              <a:r>
                <a:rPr lang="zh-CN" altLang="en-US" b="1" dirty="0">
                  <a:solidFill>
                    <a:srgbClr val="FF0000"/>
                  </a:solidFill>
                  <a:latin typeface="微软雅黑" panose="020B0503020204020204" pitchFamily="34" charset="-122"/>
                  <a:ea typeface="微软雅黑" panose="020B0503020204020204" pitchFamily="34" charset="-122"/>
                </a:rPr>
                <a:t>文章指出，</a:t>
              </a:r>
              <a:r>
                <a:rPr lang="zh-CN" altLang="en-US" dirty="0">
                  <a:solidFill>
                    <a:srgbClr val="663300"/>
                  </a:solidFill>
                  <a:latin typeface="微软雅黑" panose="020B0503020204020204" pitchFamily="34" charset="-122"/>
                  <a:ea typeface="微软雅黑" panose="020B0503020204020204" pitchFamily="34" charset="-122"/>
                </a:rPr>
                <a:t>要抓好青少年学习教育，着力讲好</a:t>
              </a:r>
              <a:r>
                <a:rPr lang="zh-CN" altLang="en-US" dirty="0">
                  <a:solidFill>
                    <a:srgbClr val="FF0000"/>
                  </a:solidFill>
                  <a:latin typeface="微软雅黑" panose="020B0503020204020204" pitchFamily="34" charset="-122"/>
                  <a:ea typeface="微软雅黑" panose="020B0503020204020204" pitchFamily="34" charset="-122"/>
                </a:rPr>
                <a:t>党的故事、革命的故事、英雄的故事</a:t>
              </a:r>
              <a:r>
                <a:rPr lang="zh-CN" altLang="en-US" dirty="0">
                  <a:solidFill>
                    <a:srgbClr val="663300"/>
                  </a:solidFill>
                  <a:latin typeface="微软雅黑" panose="020B0503020204020204" pitchFamily="34" charset="-122"/>
                  <a:ea typeface="微软雅黑" panose="020B0503020204020204" pitchFamily="34" charset="-122"/>
                </a:rPr>
                <a:t>，厚植爱党、爱国、爱社会主义的情感，让红色基因、革命薪火代代传承。</a:t>
              </a:r>
            </a:p>
          </p:txBody>
        </p:sp>
        <p:sp>
          <p:nvSpPr>
            <p:cNvPr id="14" name="矩形 13"/>
            <p:cNvSpPr/>
            <p:nvPr/>
          </p:nvSpPr>
          <p:spPr bwMode="auto">
            <a:xfrm>
              <a:off x="959" y="4379"/>
              <a:ext cx="17127" cy="6564"/>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spTree>
    <p:extLst>
      <p:ext uri="{BB962C8B-B14F-4D97-AF65-F5344CB8AC3E}">
        <p14:creationId xmlns:p14="http://schemas.microsoft.com/office/powerpoint/2010/main" val="3810199080"/>
      </p:ext>
    </p:extLst>
  </p:cSld>
  <p:clrMapOvr>
    <a:masterClrMapping/>
  </p:clrMapOvr>
  <p:transition>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2" name="组合 11"/>
          <p:cNvGrpSpPr/>
          <p:nvPr/>
        </p:nvGrpSpPr>
        <p:grpSpPr>
          <a:xfrm>
            <a:off x="3069034" y="1872620"/>
            <a:ext cx="6053138" cy="2345390"/>
            <a:chOff x="3069034" y="1872620"/>
            <a:chExt cx="6053138" cy="2345390"/>
          </a:xfrm>
        </p:grpSpPr>
        <p:sp>
          <p:nvSpPr>
            <p:cNvPr id="13" name="文本框 5"/>
            <p:cNvSpPr>
              <a:spLocks noChangeArrowheads="1"/>
            </p:cNvSpPr>
            <p:nvPr/>
          </p:nvSpPr>
          <p:spPr bwMode="auto">
            <a:xfrm>
              <a:off x="4233326" y="3779428"/>
              <a:ext cx="3725347"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2400" b="1" dirty="0" smtClean="0">
                  <a:solidFill>
                    <a:srgbClr val="3F3F3F"/>
                  </a:solidFill>
                  <a:latin typeface="微软雅黑" panose="020B0503020204020204" pitchFamily="34" charset="-122"/>
                  <a:ea typeface="微软雅黑" panose="020B0503020204020204" pitchFamily="34" charset="-122"/>
                  <a:sym typeface="微软雅黑" panose="020B0503020204020204" pitchFamily="34" charset="-122"/>
                </a:rPr>
                <a:t>中山医学院党委</a:t>
              </a:r>
              <a:endParaRPr lang="en-US" altLang="zh-CN" sz="2400" b="1" dirty="0" smtClean="0">
                <a:solidFill>
                  <a:srgbClr val="3F3F3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 name="直接连接符 7"/>
            <p:cNvSpPr>
              <a:spLocks noChangeShapeType="1"/>
            </p:cNvSpPr>
            <p:nvPr/>
          </p:nvSpPr>
          <p:spPr bwMode="auto">
            <a:xfrm>
              <a:off x="3069034" y="3571598"/>
              <a:ext cx="6053138" cy="0"/>
            </a:xfrm>
            <a:prstGeom prst="line">
              <a:avLst/>
            </a:prstGeom>
            <a:noFill/>
            <a:ln w="6350">
              <a:solidFill>
                <a:srgbClr val="D8D8D8"/>
              </a:solidFill>
              <a:round/>
            </a:ln>
            <a:extLst>
              <a:ext uri="{909E8E84-426E-40DD-AFC4-6F175D3DCCD1}">
                <a14:hiddenFill xmlns:a14="http://schemas.microsoft.com/office/drawing/2010/main">
                  <a:noFill/>
                </a14:hiddenFill>
              </a:ext>
            </a:extLst>
          </p:spPr>
          <p:txBody>
            <a:bodyPr lIns="68580" tIns="34290" rIns="68580" bIns="34290"/>
            <a:lstStyle/>
            <a:p>
              <a:endParaRPr lang="zh-CN" altLang="en-US" sz="2000"/>
            </a:p>
          </p:txBody>
        </p:sp>
        <p:grpSp>
          <p:nvGrpSpPr>
            <p:cNvPr id="15" name="组合 14"/>
            <p:cNvGrpSpPr/>
            <p:nvPr/>
          </p:nvGrpSpPr>
          <p:grpSpPr>
            <a:xfrm>
              <a:off x="3943895" y="1872620"/>
              <a:ext cx="4303416" cy="1375974"/>
              <a:chOff x="3943895" y="1872620"/>
              <a:chExt cx="4303416" cy="1375974"/>
            </a:xfrm>
          </p:grpSpPr>
          <p:sp>
            <p:nvSpPr>
              <p:cNvPr id="16" name="文本框 1"/>
              <p:cNvSpPr>
                <a:spLocks noChangeArrowheads="1"/>
              </p:cNvSpPr>
              <p:nvPr/>
            </p:nvSpPr>
            <p:spPr bwMode="auto">
              <a:xfrm>
                <a:off x="3943895" y="1987469"/>
                <a:ext cx="4303416" cy="1177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gn="ctr"/>
                <a:r>
                  <a:rPr lang="zh-CN" altLang="en-US" sz="7200" b="1" dirty="0" smtClean="0">
                    <a:solidFill>
                      <a:srgbClr val="C00000"/>
                    </a:solidFill>
                    <a:latin typeface="黑体" panose="02010609060101010101" charset="-122"/>
                    <a:ea typeface="黑体" panose="02010609060101010101" charset="-122"/>
                    <a:sym typeface="Impact" panose="020B0806030902050204" pitchFamily="34" charset="0"/>
                  </a:rPr>
                  <a:t>学习强国</a:t>
                </a:r>
                <a:endParaRPr lang="zh-CN" altLang="en-US" sz="7200" b="1" dirty="0">
                  <a:solidFill>
                    <a:srgbClr val="C00000"/>
                  </a:solidFill>
                  <a:latin typeface="黑体" panose="02010609060101010101" charset="-122"/>
                  <a:ea typeface="黑体" panose="02010609060101010101" charset="-122"/>
                  <a:sym typeface="Impact" panose="020B0806030902050204" pitchFamily="34" charset="0"/>
                </a:endParaRPr>
              </a:p>
            </p:txBody>
          </p:sp>
          <p:sp>
            <p:nvSpPr>
              <p:cNvPr id="17" name="矩形 2"/>
              <p:cNvSpPr>
                <a:spLocks noChangeArrowheads="1"/>
              </p:cNvSpPr>
              <p:nvPr/>
            </p:nvSpPr>
            <p:spPr bwMode="auto">
              <a:xfrm>
                <a:off x="3943895" y="1872620"/>
                <a:ext cx="4263699" cy="1375974"/>
              </a:xfrm>
              <a:prstGeom prst="rect">
                <a:avLst/>
              </a:prstGeom>
              <a:noFill/>
              <a:ln w="25400" cap="rnd">
                <a:solidFill>
                  <a:srgbClr val="C00000"/>
                </a:solidFill>
                <a:miter lim="800000"/>
              </a:ln>
              <a:extLst>
                <a:ext uri="{909E8E84-426E-40DD-AFC4-6F175D3DCCD1}">
                  <a14:hiddenFill xmlns:a14="http://schemas.microsoft.com/office/drawing/2010/main">
                    <a:solidFill>
                      <a:srgbClr val="FFFFFF"/>
                    </a:solidFill>
                  </a14:hiddenFill>
                </a:ext>
              </a:extLst>
            </p:spPr>
            <p:txBody>
              <a:bodyPr lIns="68580" tIns="34290" rIns="68580" bIns="34290" anchor="ctr"/>
              <a:lstStyle/>
              <a:p>
                <a:pPr algn="ctr"/>
                <a:endParaRPr lang="zh-CN" altLang="zh-CN" sz="2000">
                  <a:solidFill>
                    <a:srgbClr val="FFFFFF"/>
                  </a:solidFill>
                  <a:latin typeface="宋体" panose="02010600030101010101" pitchFamily="2" charset="-122"/>
                  <a:sym typeface="宋体" panose="02010600030101010101" pitchFamily="2" charset="-122"/>
                </a:endParaRPr>
              </a:p>
            </p:txBody>
          </p:sp>
        </p:grpSp>
      </p:grpSp>
      <p:sp>
        <p:nvSpPr>
          <p:cNvPr id="18" name="文本框 17"/>
          <p:cNvSpPr txBox="1"/>
          <p:nvPr/>
        </p:nvSpPr>
        <p:spPr>
          <a:xfrm>
            <a:off x="8361503" y="6473227"/>
            <a:ext cx="3661501" cy="276999"/>
          </a:xfrm>
          <a:prstGeom prst="rect">
            <a:avLst/>
          </a:prstGeom>
          <a:noFill/>
        </p:spPr>
        <p:txBody>
          <a:bodyPr wrap="square" rtlCol="0">
            <a:spAutoFit/>
          </a:bodyPr>
          <a:lstStyle/>
          <a:p>
            <a:pPr algn="r"/>
            <a:r>
              <a:rPr lang="zh-CN" altLang="en-US" sz="1200" b="1" dirty="0">
                <a:solidFill>
                  <a:schemeClr val="bg1"/>
                </a:solidFill>
                <a:latin typeface="+mn-ea"/>
              </a:rPr>
              <a:t>资料来源：共产党员网、新华网、人民</a:t>
            </a:r>
            <a:r>
              <a:rPr lang="zh-CN" altLang="en-US" sz="1200" b="1" dirty="0" smtClean="0">
                <a:solidFill>
                  <a:schemeClr val="bg1"/>
                </a:solidFill>
                <a:latin typeface="+mn-ea"/>
              </a:rPr>
              <a:t>网等</a:t>
            </a:r>
            <a:endParaRPr lang="zh-CN" altLang="en-US" sz="1200" b="1" dirty="0">
              <a:solidFill>
                <a:schemeClr val="bg1"/>
              </a:solidFill>
              <a:latin typeface="+mn-ea"/>
            </a:endParaRPr>
          </a:p>
        </p:txBody>
      </p:sp>
    </p:spTree>
  </p:cSld>
  <p:clrMapOvr>
    <a:masterClrMapping/>
  </p:clrMapOvr>
  <p:transition>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descr="http://paper.people.com.cn/rmrb/images/1/20210522/1621630306658_1.jpg"/>
          <p:cNvPicPr/>
          <p:nvPr/>
        </p:nvPicPr>
        <p:blipFill>
          <a:blip r:embed="rId6">
            <a:extLst>
              <a:ext uri="{28A0092B-C50C-407E-A947-70E740481C1C}">
                <a14:useLocalDpi xmlns:a14="http://schemas.microsoft.com/office/drawing/2010/main" val="0"/>
              </a:ext>
            </a:extLst>
          </a:blip>
          <a:srcRect/>
          <a:stretch>
            <a:fillRect/>
          </a:stretch>
        </p:blipFill>
        <p:spPr bwMode="auto">
          <a:xfrm>
            <a:off x="6774582" y="1532167"/>
            <a:ext cx="4500327" cy="2925213"/>
          </a:xfrm>
          <a:prstGeom prst="rect">
            <a:avLst/>
          </a:prstGeom>
          <a:noFill/>
          <a:ln>
            <a:noFill/>
          </a:ln>
        </p:spPr>
      </p:pic>
      <p:sp>
        <p:nvSpPr>
          <p:cNvPr id="3" name="内容占位符 2"/>
          <p:cNvSpPr>
            <a:spLocks noGrp="1"/>
          </p:cNvSpPr>
          <p:nvPr>
            <p:ph idx="1"/>
          </p:nvPr>
        </p:nvSpPr>
        <p:spPr>
          <a:xfrm>
            <a:off x="508927" y="4463508"/>
            <a:ext cx="10974374" cy="2022545"/>
          </a:xfrm>
        </p:spPr>
        <p:txBody>
          <a:bodyPr>
            <a:normAutofit/>
          </a:bodyPr>
          <a:lstStyle/>
          <a:p>
            <a:pPr marL="0" indent="0">
              <a:lnSpc>
                <a:spcPct val="150000"/>
              </a:lnSpc>
              <a:buNone/>
            </a:pPr>
            <a:r>
              <a:rPr lang="zh-CN" altLang="en-US" sz="2000" b="1" dirty="0">
                <a:latin typeface="微软雅黑" panose="020B0503020204020204" pitchFamily="34" charset="-122"/>
                <a:ea typeface="微软雅黑" panose="020B0503020204020204" pitchFamily="34" charset="-122"/>
              </a:rPr>
              <a:t>习近平指出，一年多来，新冠肺炎疫情起伏反复，百年来最严重的传染病大流行仍在肆虐。早日战胜疫情、恢复经济增长，是国际社会首要任务。二十国集团成员应该在全球抗疫合作中扛起责任，着力提高应对重大突发公共卫生事件能力和水平。</a:t>
            </a:r>
          </a:p>
        </p:txBody>
      </p:sp>
      <p:grpSp>
        <p:nvGrpSpPr>
          <p:cNvPr id="2" name="组合 1"/>
          <p:cNvGrpSpPr/>
          <p:nvPr/>
        </p:nvGrpSpPr>
        <p:grpSpPr>
          <a:xfrm>
            <a:off x="508927" y="2118474"/>
            <a:ext cx="6135278" cy="2097990"/>
            <a:chOff x="598127" y="1801602"/>
            <a:chExt cx="6135278" cy="2097990"/>
          </a:xfrm>
        </p:grpSpPr>
        <p:cxnSp>
          <p:nvCxnSpPr>
            <p:cNvPr id="5" name="直接连接符 4"/>
            <p:cNvCxnSpPr/>
            <p:nvPr>
              <p:custDataLst>
                <p:tags r:id="rId1"/>
              </p:custDataLst>
            </p:nvPr>
          </p:nvCxnSpPr>
          <p:spPr>
            <a:xfrm>
              <a:off x="610829" y="2875867"/>
              <a:ext cx="5817131" cy="0"/>
            </a:xfrm>
            <a:prstGeom prst="line">
              <a:avLst/>
            </a:prstGeom>
            <a:ln w="12700">
              <a:solidFill>
                <a:srgbClr val="BFBFBF"/>
              </a:solidFill>
              <a:prstDash val="solid"/>
            </a:ln>
          </p:spPr>
          <p:style>
            <a:lnRef idx="1">
              <a:schemeClr val="accent1"/>
            </a:lnRef>
            <a:fillRef idx="0">
              <a:schemeClr val="accent1"/>
            </a:fillRef>
            <a:effectRef idx="0">
              <a:schemeClr val="accent1"/>
            </a:effectRef>
            <a:fontRef idx="minor">
              <a:schemeClr val="tx1"/>
            </a:fontRef>
          </p:style>
        </p:cxnSp>
        <p:sp>
          <p:nvSpPr>
            <p:cNvPr id="6" name="文本框 5"/>
            <p:cNvSpPr txBox="1"/>
            <p:nvPr>
              <p:custDataLst>
                <p:tags r:id="rId2"/>
              </p:custDataLst>
            </p:nvPr>
          </p:nvSpPr>
          <p:spPr>
            <a:xfrm>
              <a:off x="598127" y="1801602"/>
              <a:ext cx="6135278" cy="958193"/>
            </a:xfrm>
            <a:prstGeom prst="rect">
              <a:avLst/>
            </a:prstGeom>
            <a:noFill/>
          </p:spPr>
          <p:txBody>
            <a:bodyPr wrap="square" lIns="63500" tIns="25400" rIns="63500" bIns="25400" rtlCol="0" anchor="b" anchorCtr="0">
              <a:noAutofit/>
            </a:bodyPr>
            <a:lstStyle/>
            <a:p>
              <a:pPr>
                <a:buSzPct val="100000"/>
              </a:pPr>
              <a:r>
                <a:rPr lang="zh-CN" altLang="en-US" sz="3600" b="1" spc="160" dirty="0">
                  <a:solidFill>
                    <a:srgbClr val="C00000"/>
                  </a:solidFill>
                  <a:latin typeface="微软雅黑" panose="020B0503020204020204" pitchFamily="34" charset="-122"/>
                  <a:ea typeface="微软雅黑" panose="020B0503020204020204" pitchFamily="34" charset="-122"/>
                </a:rPr>
                <a:t>习近平在全球健康峰会上的</a:t>
              </a:r>
              <a:r>
                <a:rPr lang="zh-CN" altLang="en-US" sz="3600" b="1" spc="160" dirty="0" smtClean="0">
                  <a:solidFill>
                    <a:srgbClr val="C00000"/>
                  </a:solidFill>
                  <a:latin typeface="微软雅黑" panose="020B0503020204020204" pitchFamily="34" charset="-122"/>
                  <a:ea typeface="微软雅黑" panose="020B0503020204020204" pitchFamily="34" charset="-122"/>
                </a:rPr>
                <a:t>讲话</a:t>
              </a:r>
              <a:r>
                <a:rPr lang="en-US" altLang="zh-CN" sz="3600" b="1" spc="160" dirty="0" smtClean="0">
                  <a:solidFill>
                    <a:srgbClr val="C00000"/>
                  </a:solidFill>
                  <a:latin typeface="微软雅黑" panose="020B0503020204020204" pitchFamily="34" charset="-122"/>
                  <a:ea typeface="微软雅黑" panose="020B0503020204020204" pitchFamily="34" charset="-122"/>
                </a:rPr>
                <a:t>——《</a:t>
              </a:r>
              <a:r>
                <a:rPr lang="zh-CN" altLang="en-US" sz="3600" b="1" spc="160" dirty="0">
                  <a:solidFill>
                    <a:srgbClr val="C00000"/>
                  </a:solidFill>
                  <a:latin typeface="微软雅黑" panose="020B0503020204020204" pitchFamily="34" charset="-122"/>
                  <a:ea typeface="微软雅黑" panose="020B0503020204020204" pitchFamily="34" charset="-122"/>
                </a:rPr>
                <a:t>携手共建人类卫生健康</a:t>
              </a:r>
              <a:r>
                <a:rPr lang="zh-CN" altLang="en-US" sz="3600" b="1" spc="160" dirty="0" smtClean="0">
                  <a:solidFill>
                    <a:srgbClr val="C00000"/>
                  </a:solidFill>
                  <a:latin typeface="微软雅黑" panose="020B0503020204020204" pitchFamily="34" charset="-122"/>
                  <a:ea typeface="微软雅黑" panose="020B0503020204020204" pitchFamily="34" charset="-122"/>
                </a:rPr>
                <a:t>共同体</a:t>
              </a:r>
              <a:r>
                <a:rPr lang="en-US" altLang="zh-CN" sz="3600" b="1" spc="160" dirty="0">
                  <a:solidFill>
                    <a:srgbClr val="C00000"/>
                  </a:solidFill>
                  <a:latin typeface="微软雅黑" panose="020B0503020204020204" pitchFamily="34" charset="-122"/>
                  <a:ea typeface="微软雅黑" panose="020B0503020204020204" pitchFamily="34" charset="-122"/>
                </a:rPr>
                <a:t>》</a:t>
              </a:r>
              <a:endParaRPr lang="zh-CN" altLang="en-US" sz="3600" b="1" spc="160" dirty="0">
                <a:solidFill>
                  <a:srgbClr val="C00000"/>
                </a:solidFill>
                <a:latin typeface="微软雅黑" panose="020B0503020204020204" pitchFamily="34" charset="-122"/>
                <a:ea typeface="微软雅黑" panose="020B0503020204020204" pitchFamily="34" charset="-122"/>
              </a:endParaRPr>
            </a:p>
          </p:txBody>
        </p:sp>
        <p:sp>
          <p:nvSpPr>
            <p:cNvPr id="7" name="Title 6"/>
            <p:cNvSpPr txBox="1"/>
            <p:nvPr>
              <p:custDataLst>
                <p:tags r:id="rId3"/>
              </p:custDataLst>
            </p:nvPr>
          </p:nvSpPr>
          <p:spPr>
            <a:xfrm>
              <a:off x="609554" y="2995213"/>
              <a:ext cx="5881781" cy="904379"/>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a:lnSpc>
                  <a:spcPct val="120000"/>
                </a:lnSpc>
                <a:spcBef>
                  <a:spcPts val="0"/>
                </a:spcBef>
                <a:spcAft>
                  <a:spcPts val="800"/>
                </a:spcAft>
                <a:buSzPct val="100000"/>
              </a:pP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5</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月</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21</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日晚，国家主席习近平应邀在北京以视频方式出席全球健康峰会，并发表题为</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携手共建人类卫生健康共同体</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的重要讲话。</a:t>
              </a:r>
              <a:endParaRPr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spTree>
  </p:cSld>
  <p:clrMapOvr>
    <a:masterClrMapping/>
  </p:clrMapOvr>
  <p:transition>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579422" y="47625"/>
            <a:ext cx="11291179" cy="521970"/>
          </a:xfrm>
          <a:prstGeom prst="rect">
            <a:avLst/>
          </a:prstGeom>
          <a:noFill/>
          <a:ln>
            <a:noFill/>
          </a:ln>
        </p:spPr>
        <p:txBody>
          <a:bodyPr wrap="square" rtlCol="0">
            <a:spAutoFit/>
          </a:bodyPr>
          <a:lstStyle/>
          <a:p>
            <a:r>
              <a:rPr lang="zh-CN" altLang="en-US" sz="28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习近平在全球健康峰会上的讲话</a:t>
            </a:r>
            <a:r>
              <a:rPr lang="en-US" altLang="zh-CN" sz="28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a:t>
            </a:r>
            <a:r>
              <a:rPr lang="zh-CN" altLang="en-US" sz="28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携手共建人类卫生健康共同体</a:t>
            </a:r>
            <a:r>
              <a:rPr lang="en-US" altLang="zh-CN" sz="28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a:t>
            </a:r>
          </a:p>
        </p:txBody>
      </p:sp>
      <p:sp>
        <p:nvSpPr>
          <p:cNvPr id="9" name="矩形 23"/>
          <p:cNvSpPr>
            <a:spLocks noChangeArrowheads="1"/>
          </p:cNvSpPr>
          <p:nvPr/>
        </p:nvSpPr>
        <p:spPr bwMode="auto">
          <a:xfrm>
            <a:off x="579422" y="854756"/>
            <a:ext cx="10842622" cy="391883"/>
          </a:xfrm>
          <a:prstGeom prst="rect">
            <a:avLst/>
          </a:prstGeom>
          <a:noFill/>
          <a:ln w="28575">
            <a:noFill/>
            <a:prstDash val="sysDash"/>
            <a:miter lim="800000"/>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a:solidFill>
                  <a:srgbClr val="C00000"/>
                </a:solidFill>
                <a:latin typeface="微软雅黑" panose="020B0503020204020204" pitchFamily="34" charset="-122"/>
                <a:ea typeface="微软雅黑" panose="020B0503020204020204" pitchFamily="34" charset="-122"/>
                <a:sym typeface="宋体" panose="02010600030101010101" pitchFamily="2" charset="-122"/>
              </a:rPr>
              <a:t>习近平提出</a:t>
            </a:r>
            <a:r>
              <a:rPr lang="en-US" altLang="zh-CN" sz="2400" b="1" dirty="0">
                <a:solidFill>
                  <a:srgbClr val="C00000"/>
                </a:solidFill>
                <a:latin typeface="微软雅黑" panose="020B0503020204020204" pitchFamily="34" charset="-122"/>
                <a:ea typeface="微软雅黑" panose="020B0503020204020204" pitchFamily="34" charset="-122"/>
                <a:sym typeface="宋体" panose="02010600030101010101" pitchFamily="2" charset="-122"/>
              </a:rPr>
              <a:t>5</a:t>
            </a:r>
            <a:r>
              <a:rPr lang="zh-CN" altLang="en-US" sz="2400" b="1" dirty="0">
                <a:solidFill>
                  <a:srgbClr val="C00000"/>
                </a:solidFill>
                <a:latin typeface="微软雅黑" panose="020B0503020204020204" pitchFamily="34" charset="-122"/>
                <a:ea typeface="微软雅黑" panose="020B0503020204020204" pitchFamily="34" charset="-122"/>
                <a:sym typeface="宋体" panose="02010600030101010101" pitchFamily="2" charset="-122"/>
              </a:rPr>
              <a:t>点意见：</a:t>
            </a:r>
            <a:endParaRPr lang="zh-CN" altLang="zh-CN" sz="2400" b="1" dirty="0">
              <a:solidFill>
                <a:srgbClr val="C00000"/>
              </a:solidFill>
              <a:latin typeface="微软雅黑" panose="020B0503020204020204" pitchFamily="34" charset="-122"/>
              <a:ea typeface="微软雅黑" panose="020B0503020204020204" pitchFamily="34" charset="-122"/>
              <a:sym typeface="宋体" panose="02010600030101010101" pitchFamily="2" charset="-122"/>
            </a:endParaRPr>
          </a:p>
        </p:txBody>
      </p:sp>
      <p:grpSp>
        <p:nvGrpSpPr>
          <p:cNvPr id="2" name="组合 1"/>
          <p:cNvGrpSpPr/>
          <p:nvPr/>
        </p:nvGrpSpPr>
        <p:grpSpPr>
          <a:xfrm>
            <a:off x="696702" y="1455741"/>
            <a:ext cx="10780448" cy="825731"/>
            <a:chOff x="736863" y="2487477"/>
            <a:chExt cx="10780448" cy="825731"/>
          </a:xfrm>
        </p:grpSpPr>
        <p:grpSp>
          <p:nvGrpSpPr>
            <p:cNvPr id="16" name="组合 15"/>
            <p:cNvGrpSpPr/>
            <p:nvPr/>
          </p:nvGrpSpPr>
          <p:grpSpPr>
            <a:xfrm>
              <a:off x="736863" y="2487477"/>
              <a:ext cx="10780448" cy="825731"/>
              <a:chOff x="3380133" y="1498846"/>
              <a:chExt cx="10780448" cy="825731"/>
            </a:xfrm>
            <a:solidFill>
              <a:srgbClr val="C2000A"/>
            </a:solidFill>
          </p:grpSpPr>
          <p:sp>
            <p:nvSpPr>
              <p:cNvPr id="17" name="椭圆 16"/>
              <p:cNvSpPr/>
              <p:nvPr/>
            </p:nvSpPr>
            <p:spPr>
              <a:xfrm>
                <a:off x="3380133" y="1664194"/>
                <a:ext cx="480786" cy="480786"/>
              </a:xfrm>
              <a:prstGeom prst="ellipse">
                <a:avLst/>
              </a:prstGeom>
              <a:grpFill/>
              <a:ln w="762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0" cap="none" spc="0" normalizeH="0" baseline="0" noProof="0" dirty="0" smtClean="0">
                    <a:ln>
                      <a:noFill/>
                    </a:ln>
                    <a:solidFill>
                      <a:schemeClr val="bg1"/>
                    </a:solidFill>
                    <a:effectLst/>
                    <a:uLnTx/>
                    <a:uFillTx/>
                    <a:cs typeface="+mn-ea"/>
                    <a:sym typeface="+mn-lt"/>
                  </a:rPr>
                  <a:t>1</a:t>
                </a:r>
                <a:endParaRPr kumimoji="0" lang="en-US" sz="2400" b="0" i="0" u="none" strike="noStrike" kern="0" cap="none" spc="0" normalizeH="0" baseline="0" noProof="0" dirty="0">
                  <a:ln>
                    <a:noFill/>
                  </a:ln>
                  <a:solidFill>
                    <a:schemeClr val="bg1"/>
                  </a:solidFill>
                  <a:effectLst/>
                  <a:uLnTx/>
                  <a:uFillTx/>
                  <a:cs typeface="+mn-ea"/>
                  <a:sym typeface="+mn-lt"/>
                </a:endParaRPr>
              </a:p>
            </p:txBody>
          </p:sp>
          <p:grpSp>
            <p:nvGrpSpPr>
              <p:cNvPr id="18" name="组合 17"/>
              <p:cNvGrpSpPr/>
              <p:nvPr/>
            </p:nvGrpSpPr>
            <p:grpSpPr>
              <a:xfrm>
                <a:off x="4006722" y="1498846"/>
                <a:ext cx="10153859" cy="825731"/>
                <a:chOff x="1163638" y="2561493"/>
                <a:chExt cx="10153859" cy="903776"/>
              </a:xfrm>
              <a:grpFill/>
              <a:effectLst>
                <a:outerShdw blurRad="190500" dist="127000" dir="2700000" algn="tl" rotWithShape="0">
                  <a:prstClr val="black">
                    <a:alpha val="30000"/>
                  </a:prstClr>
                </a:outerShdw>
              </a:effectLst>
            </p:grpSpPr>
            <p:sp>
              <p:nvSpPr>
                <p:cNvPr id="20" name="矩形 19"/>
                <p:cNvSpPr/>
                <p:nvPr/>
              </p:nvSpPr>
              <p:spPr>
                <a:xfrm>
                  <a:off x="1163638" y="2561493"/>
                  <a:ext cx="10153859" cy="903776"/>
                </a:xfrm>
                <a:prstGeom prst="rect">
                  <a:avLst/>
                </a:prstGeom>
                <a:noFill/>
                <a:ln w="12700" cap="flat" cmpd="sng" algn="ctr">
                  <a:solidFill>
                    <a:srgbClr val="C2000A"/>
                  </a:solidFill>
                  <a:prstDash val="solid"/>
                  <a:miter lim="800000"/>
                </a:ln>
                <a:effectLst/>
              </p:spPr>
              <p:txBody>
                <a:bodyPr lIns="180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21" name="矩形 20"/>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schemeClr val="tx1">
                        <a:lumMod val="85000"/>
                        <a:lumOff val="15000"/>
                      </a:schemeClr>
                    </a:solidFill>
                    <a:effectLst/>
                    <a:uLnTx/>
                    <a:uFillTx/>
                    <a:cs typeface="+mn-ea"/>
                    <a:sym typeface="+mn-lt"/>
                  </a:endParaRPr>
                </a:p>
              </p:txBody>
            </p:sp>
          </p:grpSp>
          <p:sp>
            <p:nvSpPr>
              <p:cNvPr id="19" name="矩形 18"/>
              <p:cNvSpPr/>
              <p:nvPr/>
            </p:nvSpPr>
            <p:spPr>
              <a:xfrm>
                <a:off x="4006722" y="1664194"/>
                <a:ext cx="54000" cy="4807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sp>
          <p:nvSpPr>
            <p:cNvPr id="22" name="矩形 21"/>
            <p:cNvSpPr/>
            <p:nvPr/>
          </p:nvSpPr>
          <p:spPr>
            <a:xfrm>
              <a:off x="1433113" y="2618520"/>
              <a:ext cx="10029880" cy="584775"/>
            </a:xfrm>
            <a:prstGeom prst="rect">
              <a:avLst/>
            </a:prstGeom>
            <a:noFill/>
            <a:ln>
              <a:noFill/>
            </a:ln>
          </p:spPr>
          <p:txBody>
            <a:bodyPr wrap="square">
              <a:spAutoFit/>
            </a:bodyPr>
            <a:lstStyle/>
            <a:p>
              <a:pPr algn="just">
                <a:buNone/>
              </a:pPr>
              <a:r>
                <a:rPr lang="zh-CN" altLang="en-US" sz="1600" b="1" dirty="0">
                  <a:solidFill>
                    <a:srgbClr val="FF0000"/>
                  </a:solidFill>
                  <a:latin typeface="微软雅黑" panose="020B0503020204020204" pitchFamily="34" charset="-122"/>
                  <a:ea typeface="微软雅黑" panose="020B0503020204020204" pitchFamily="34" charset="-122"/>
                  <a:cs typeface="+mn-ea"/>
                  <a:sym typeface="+mn-lt"/>
                </a:rPr>
                <a:t>坚持人民至上、生命至上。</a:t>
              </a:r>
              <a:r>
                <a:rPr lang="zh-CN" altLang="en-US" sz="1600" dirty="0">
                  <a:solidFill>
                    <a:srgbClr val="333333"/>
                  </a:solidFill>
                  <a:latin typeface="微软雅黑" panose="020B0503020204020204" pitchFamily="34" charset="-122"/>
                  <a:ea typeface="微软雅黑" panose="020B0503020204020204" pitchFamily="34" charset="-122"/>
                  <a:cs typeface="+mn-ea"/>
                  <a:sym typeface="+mn-lt"/>
                </a:rPr>
                <a:t>抗击疫情是为了人民，也必须依靠人民，必须以极大的政治担当和勇气，以非常之举应对非常之事，切实尊重每个人的生命价值和尊严，保证人民群众生活少受影响、社会秩序总体正常。</a:t>
              </a:r>
            </a:p>
          </p:txBody>
        </p:sp>
      </p:grpSp>
      <p:grpSp>
        <p:nvGrpSpPr>
          <p:cNvPr id="57" name="组合 56"/>
          <p:cNvGrpSpPr/>
          <p:nvPr/>
        </p:nvGrpSpPr>
        <p:grpSpPr>
          <a:xfrm>
            <a:off x="705776" y="2476325"/>
            <a:ext cx="10780448" cy="853404"/>
            <a:chOff x="736863" y="2487477"/>
            <a:chExt cx="10780448" cy="853404"/>
          </a:xfrm>
        </p:grpSpPr>
        <p:grpSp>
          <p:nvGrpSpPr>
            <p:cNvPr id="58" name="组合 57"/>
            <p:cNvGrpSpPr/>
            <p:nvPr/>
          </p:nvGrpSpPr>
          <p:grpSpPr>
            <a:xfrm>
              <a:off x="736863" y="2487477"/>
              <a:ext cx="10780448" cy="825731"/>
              <a:chOff x="3380133" y="1498846"/>
              <a:chExt cx="10780448" cy="825731"/>
            </a:xfrm>
            <a:solidFill>
              <a:srgbClr val="C2000A"/>
            </a:solidFill>
          </p:grpSpPr>
          <p:sp>
            <p:nvSpPr>
              <p:cNvPr id="60" name="椭圆 59"/>
              <p:cNvSpPr/>
              <p:nvPr/>
            </p:nvSpPr>
            <p:spPr>
              <a:xfrm>
                <a:off x="3380133" y="1664194"/>
                <a:ext cx="480786" cy="480786"/>
              </a:xfrm>
              <a:prstGeom prst="ellipse">
                <a:avLst/>
              </a:prstGeom>
              <a:grpFill/>
              <a:ln w="762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0" cap="none" spc="0" normalizeH="0" baseline="0" noProof="0" dirty="0" smtClean="0">
                    <a:ln>
                      <a:noFill/>
                    </a:ln>
                    <a:solidFill>
                      <a:schemeClr val="bg1"/>
                    </a:solidFill>
                    <a:effectLst/>
                    <a:uLnTx/>
                    <a:uFillTx/>
                    <a:cs typeface="+mn-ea"/>
                    <a:sym typeface="+mn-lt"/>
                  </a:rPr>
                  <a:t>2</a:t>
                </a:r>
                <a:endParaRPr kumimoji="0" lang="en-US" sz="2400" b="0" i="0" u="none" strike="noStrike" kern="0" cap="none" spc="0" normalizeH="0" baseline="0" noProof="0" dirty="0">
                  <a:ln>
                    <a:noFill/>
                  </a:ln>
                  <a:solidFill>
                    <a:schemeClr val="bg1"/>
                  </a:solidFill>
                  <a:effectLst/>
                  <a:uLnTx/>
                  <a:uFillTx/>
                  <a:cs typeface="+mn-ea"/>
                  <a:sym typeface="+mn-lt"/>
                </a:endParaRPr>
              </a:p>
            </p:txBody>
          </p:sp>
          <p:grpSp>
            <p:nvGrpSpPr>
              <p:cNvPr id="61" name="组合 60"/>
              <p:cNvGrpSpPr/>
              <p:nvPr/>
            </p:nvGrpSpPr>
            <p:grpSpPr>
              <a:xfrm>
                <a:off x="4006722" y="1498846"/>
                <a:ext cx="10153859" cy="825731"/>
                <a:chOff x="1163638" y="2561493"/>
                <a:chExt cx="10153859" cy="903776"/>
              </a:xfrm>
              <a:grpFill/>
              <a:effectLst>
                <a:outerShdw blurRad="190500" dist="127000" dir="2700000" algn="tl" rotWithShape="0">
                  <a:prstClr val="black">
                    <a:alpha val="30000"/>
                  </a:prstClr>
                </a:outerShdw>
              </a:effectLst>
            </p:grpSpPr>
            <p:sp>
              <p:nvSpPr>
                <p:cNvPr id="63" name="矩形 62"/>
                <p:cNvSpPr/>
                <p:nvPr/>
              </p:nvSpPr>
              <p:spPr>
                <a:xfrm>
                  <a:off x="1163638" y="2561493"/>
                  <a:ext cx="10153859" cy="903776"/>
                </a:xfrm>
                <a:prstGeom prst="rect">
                  <a:avLst/>
                </a:prstGeom>
                <a:noFill/>
                <a:ln w="12700" cap="flat" cmpd="sng" algn="ctr">
                  <a:solidFill>
                    <a:srgbClr val="C2000A"/>
                  </a:solidFill>
                  <a:prstDash val="solid"/>
                  <a:miter lim="800000"/>
                </a:ln>
                <a:effectLst/>
              </p:spPr>
              <p:txBody>
                <a:bodyPr lIns="180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64" name="矩形 63"/>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schemeClr val="tx1">
                        <a:lumMod val="85000"/>
                        <a:lumOff val="15000"/>
                      </a:schemeClr>
                    </a:solidFill>
                    <a:effectLst/>
                    <a:uLnTx/>
                    <a:uFillTx/>
                    <a:cs typeface="+mn-ea"/>
                    <a:sym typeface="+mn-lt"/>
                  </a:endParaRPr>
                </a:p>
              </p:txBody>
            </p:sp>
          </p:grpSp>
          <p:sp>
            <p:nvSpPr>
              <p:cNvPr id="62" name="矩形 61"/>
              <p:cNvSpPr/>
              <p:nvPr/>
            </p:nvSpPr>
            <p:spPr>
              <a:xfrm>
                <a:off x="4006722" y="1664194"/>
                <a:ext cx="54000" cy="4807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sp>
          <p:nvSpPr>
            <p:cNvPr id="59" name="矩形 58"/>
            <p:cNvSpPr/>
            <p:nvPr/>
          </p:nvSpPr>
          <p:spPr>
            <a:xfrm>
              <a:off x="1433113" y="2509884"/>
              <a:ext cx="10029880" cy="830997"/>
            </a:xfrm>
            <a:prstGeom prst="rect">
              <a:avLst/>
            </a:prstGeom>
            <a:noFill/>
            <a:ln>
              <a:noFill/>
            </a:ln>
          </p:spPr>
          <p:txBody>
            <a:bodyPr wrap="square">
              <a:spAutoFit/>
            </a:bodyPr>
            <a:lstStyle/>
            <a:p>
              <a:pPr algn="just">
                <a:buNone/>
              </a:pPr>
              <a:r>
                <a:rPr lang="zh-CN" altLang="en-US" sz="1600" b="1" dirty="0">
                  <a:solidFill>
                    <a:srgbClr val="FF0000"/>
                  </a:solidFill>
                  <a:latin typeface="微软雅黑" panose="020B0503020204020204" pitchFamily="34" charset="-122"/>
                  <a:ea typeface="微软雅黑" panose="020B0503020204020204" pitchFamily="34" charset="-122"/>
                  <a:cs typeface="+mn-ea"/>
                  <a:sym typeface="+mn-lt"/>
                </a:rPr>
                <a:t>坚持科学施策，统筹系统应对。</a:t>
              </a:r>
              <a:r>
                <a:rPr lang="zh-CN" altLang="en-US" sz="1600" dirty="0">
                  <a:solidFill>
                    <a:srgbClr val="333333"/>
                  </a:solidFill>
                  <a:latin typeface="微软雅黑" panose="020B0503020204020204" pitchFamily="34" charset="-122"/>
                  <a:ea typeface="微软雅黑" panose="020B0503020204020204" pitchFamily="34" charset="-122"/>
                  <a:cs typeface="+mn-ea"/>
                  <a:sym typeface="+mn-lt"/>
                </a:rPr>
                <a:t>要统筹药物和非药物干预措施，统筹常态化精准防控和应急处置，统筹疫情防控和经济社会发展。二十国集团成员要采取负责任的宏观经济政策，维护全球产业链供应链安全顺畅运转，继续支持发展中国家尤其是困难特别大的脆弱国家。</a:t>
              </a:r>
            </a:p>
          </p:txBody>
        </p:sp>
      </p:grpSp>
      <p:grpSp>
        <p:nvGrpSpPr>
          <p:cNvPr id="65" name="组合 64"/>
          <p:cNvGrpSpPr/>
          <p:nvPr/>
        </p:nvGrpSpPr>
        <p:grpSpPr>
          <a:xfrm>
            <a:off x="705776" y="3495053"/>
            <a:ext cx="10780448" cy="825731"/>
            <a:chOff x="736863" y="2487477"/>
            <a:chExt cx="10780448" cy="825731"/>
          </a:xfrm>
        </p:grpSpPr>
        <p:grpSp>
          <p:nvGrpSpPr>
            <p:cNvPr id="66" name="组合 65"/>
            <p:cNvGrpSpPr/>
            <p:nvPr/>
          </p:nvGrpSpPr>
          <p:grpSpPr>
            <a:xfrm>
              <a:off x="736863" y="2487477"/>
              <a:ext cx="10780448" cy="825731"/>
              <a:chOff x="3380133" y="1498846"/>
              <a:chExt cx="10780448" cy="825731"/>
            </a:xfrm>
            <a:solidFill>
              <a:srgbClr val="C2000A"/>
            </a:solidFill>
          </p:grpSpPr>
          <p:sp>
            <p:nvSpPr>
              <p:cNvPr id="68" name="椭圆 67"/>
              <p:cNvSpPr/>
              <p:nvPr/>
            </p:nvSpPr>
            <p:spPr>
              <a:xfrm>
                <a:off x="3380133" y="1664194"/>
                <a:ext cx="480786" cy="480786"/>
              </a:xfrm>
              <a:prstGeom prst="ellipse">
                <a:avLst/>
              </a:prstGeom>
              <a:grpFill/>
              <a:ln w="762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0" cap="none" spc="0" normalizeH="0" baseline="0" noProof="0" dirty="0" smtClean="0">
                    <a:ln>
                      <a:noFill/>
                    </a:ln>
                    <a:solidFill>
                      <a:schemeClr val="bg1"/>
                    </a:solidFill>
                    <a:effectLst/>
                    <a:uLnTx/>
                    <a:uFillTx/>
                    <a:cs typeface="+mn-ea"/>
                    <a:sym typeface="+mn-lt"/>
                  </a:rPr>
                  <a:t>3</a:t>
                </a:r>
                <a:endParaRPr kumimoji="0" lang="en-US" sz="2400" b="0" i="0" u="none" strike="noStrike" kern="0" cap="none" spc="0" normalizeH="0" baseline="0" noProof="0" dirty="0">
                  <a:ln>
                    <a:noFill/>
                  </a:ln>
                  <a:solidFill>
                    <a:schemeClr val="bg1"/>
                  </a:solidFill>
                  <a:effectLst/>
                  <a:uLnTx/>
                  <a:uFillTx/>
                  <a:cs typeface="+mn-ea"/>
                  <a:sym typeface="+mn-lt"/>
                </a:endParaRPr>
              </a:p>
            </p:txBody>
          </p:sp>
          <p:grpSp>
            <p:nvGrpSpPr>
              <p:cNvPr id="69" name="组合 68"/>
              <p:cNvGrpSpPr/>
              <p:nvPr/>
            </p:nvGrpSpPr>
            <p:grpSpPr>
              <a:xfrm>
                <a:off x="4006722" y="1498846"/>
                <a:ext cx="10153859" cy="825731"/>
                <a:chOff x="1163638" y="2561493"/>
                <a:chExt cx="10153859" cy="903776"/>
              </a:xfrm>
              <a:grpFill/>
              <a:effectLst>
                <a:outerShdw blurRad="190500" dist="127000" dir="2700000" algn="tl" rotWithShape="0">
                  <a:prstClr val="black">
                    <a:alpha val="30000"/>
                  </a:prstClr>
                </a:outerShdw>
              </a:effectLst>
            </p:grpSpPr>
            <p:sp>
              <p:nvSpPr>
                <p:cNvPr id="71" name="矩形 70"/>
                <p:cNvSpPr/>
                <p:nvPr/>
              </p:nvSpPr>
              <p:spPr>
                <a:xfrm>
                  <a:off x="1163638" y="2561493"/>
                  <a:ext cx="10153859" cy="903776"/>
                </a:xfrm>
                <a:prstGeom prst="rect">
                  <a:avLst/>
                </a:prstGeom>
                <a:noFill/>
                <a:ln w="12700" cap="flat" cmpd="sng" algn="ctr">
                  <a:solidFill>
                    <a:srgbClr val="C2000A"/>
                  </a:solidFill>
                  <a:prstDash val="solid"/>
                  <a:miter lim="800000"/>
                </a:ln>
                <a:effectLst/>
              </p:spPr>
              <p:txBody>
                <a:bodyPr lIns="180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72" name="矩形 71"/>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schemeClr val="tx1">
                        <a:lumMod val="85000"/>
                        <a:lumOff val="15000"/>
                      </a:schemeClr>
                    </a:solidFill>
                    <a:effectLst/>
                    <a:uLnTx/>
                    <a:uFillTx/>
                    <a:cs typeface="+mn-ea"/>
                    <a:sym typeface="+mn-lt"/>
                  </a:endParaRPr>
                </a:p>
              </p:txBody>
            </p:sp>
          </p:grpSp>
          <p:sp>
            <p:nvSpPr>
              <p:cNvPr id="70" name="矩形 69"/>
              <p:cNvSpPr/>
              <p:nvPr/>
            </p:nvSpPr>
            <p:spPr>
              <a:xfrm>
                <a:off x="4006722" y="1664194"/>
                <a:ext cx="54000" cy="4807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sp>
          <p:nvSpPr>
            <p:cNvPr id="67" name="矩形 66"/>
            <p:cNvSpPr/>
            <p:nvPr/>
          </p:nvSpPr>
          <p:spPr>
            <a:xfrm>
              <a:off x="1433113" y="2618520"/>
              <a:ext cx="10029880" cy="584775"/>
            </a:xfrm>
            <a:prstGeom prst="rect">
              <a:avLst/>
            </a:prstGeom>
            <a:noFill/>
            <a:ln>
              <a:noFill/>
            </a:ln>
          </p:spPr>
          <p:txBody>
            <a:bodyPr wrap="square">
              <a:spAutoFit/>
            </a:bodyPr>
            <a:lstStyle/>
            <a:p>
              <a:pPr algn="just">
                <a:buNone/>
              </a:pPr>
              <a:r>
                <a:rPr lang="zh-CN" altLang="en-US" sz="1600" b="1" dirty="0">
                  <a:solidFill>
                    <a:srgbClr val="FF0000"/>
                  </a:solidFill>
                  <a:latin typeface="微软雅黑" panose="020B0503020204020204" pitchFamily="34" charset="-122"/>
                  <a:ea typeface="微软雅黑" panose="020B0503020204020204" pitchFamily="34" charset="-122"/>
                  <a:cs typeface="+mn-ea"/>
                  <a:sym typeface="+mn-lt"/>
                </a:rPr>
                <a:t>坚持同舟共济，倡导团结合作。</a:t>
              </a:r>
              <a:r>
                <a:rPr lang="zh-CN" altLang="en-US" sz="1600" dirty="0">
                  <a:solidFill>
                    <a:srgbClr val="333333"/>
                  </a:solidFill>
                  <a:latin typeface="微软雅黑" panose="020B0503020204020204" pitchFamily="34" charset="-122"/>
                  <a:ea typeface="微软雅黑" panose="020B0503020204020204" pitchFamily="34" charset="-122"/>
                  <a:cs typeface="+mn-ea"/>
                  <a:sym typeface="+mn-lt"/>
                </a:rPr>
                <a:t>要秉持人类卫生健康共同体理念，坚决反对各种政治化、标签化、污名化的企图。搞政治操弄丝毫无助于本国抗疫，只会扰乱国际抗疫合作，给世界各国人民带来更大伤害。</a:t>
              </a:r>
            </a:p>
          </p:txBody>
        </p:sp>
      </p:grpSp>
      <p:grpSp>
        <p:nvGrpSpPr>
          <p:cNvPr id="73" name="组合 72"/>
          <p:cNvGrpSpPr/>
          <p:nvPr/>
        </p:nvGrpSpPr>
        <p:grpSpPr>
          <a:xfrm>
            <a:off x="696702" y="4513781"/>
            <a:ext cx="10780448" cy="853404"/>
            <a:chOff x="736863" y="2487477"/>
            <a:chExt cx="10780448" cy="853404"/>
          </a:xfrm>
        </p:grpSpPr>
        <p:grpSp>
          <p:nvGrpSpPr>
            <p:cNvPr id="74" name="组合 73"/>
            <p:cNvGrpSpPr/>
            <p:nvPr/>
          </p:nvGrpSpPr>
          <p:grpSpPr>
            <a:xfrm>
              <a:off x="736863" y="2487477"/>
              <a:ext cx="10780448" cy="825731"/>
              <a:chOff x="3380133" y="1498846"/>
              <a:chExt cx="10780448" cy="825731"/>
            </a:xfrm>
            <a:solidFill>
              <a:srgbClr val="C2000A"/>
            </a:solidFill>
          </p:grpSpPr>
          <p:sp>
            <p:nvSpPr>
              <p:cNvPr id="76" name="椭圆 75"/>
              <p:cNvSpPr/>
              <p:nvPr/>
            </p:nvSpPr>
            <p:spPr>
              <a:xfrm>
                <a:off x="3380133" y="1664194"/>
                <a:ext cx="480786" cy="480786"/>
              </a:xfrm>
              <a:prstGeom prst="ellipse">
                <a:avLst/>
              </a:prstGeom>
              <a:grpFill/>
              <a:ln w="762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0" cap="none" spc="0" normalizeH="0" baseline="0" noProof="0" dirty="0" smtClean="0">
                    <a:ln>
                      <a:noFill/>
                    </a:ln>
                    <a:solidFill>
                      <a:schemeClr val="bg1"/>
                    </a:solidFill>
                    <a:effectLst/>
                    <a:uLnTx/>
                    <a:uFillTx/>
                    <a:cs typeface="+mn-ea"/>
                    <a:sym typeface="+mn-lt"/>
                  </a:rPr>
                  <a:t>4</a:t>
                </a:r>
                <a:endParaRPr kumimoji="0" lang="en-US" sz="2400" b="0" i="0" u="none" strike="noStrike" kern="0" cap="none" spc="0" normalizeH="0" baseline="0" noProof="0" dirty="0">
                  <a:ln>
                    <a:noFill/>
                  </a:ln>
                  <a:solidFill>
                    <a:schemeClr val="bg1"/>
                  </a:solidFill>
                  <a:effectLst/>
                  <a:uLnTx/>
                  <a:uFillTx/>
                  <a:cs typeface="+mn-ea"/>
                  <a:sym typeface="+mn-lt"/>
                </a:endParaRPr>
              </a:p>
            </p:txBody>
          </p:sp>
          <p:grpSp>
            <p:nvGrpSpPr>
              <p:cNvPr id="77" name="组合 76"/>
              <p:cNvGrpSpPr/>
              <p:nvPr/>
            </p:nvGrpSpPr>
            <p:grpSpPr>
              <a:xfrm>
                <a:off x="4006722" y="1498846"/>
                <a:ext cx="10153859" cy="825731"/>
                <a:chOff x="1163638" y="2561493"/>
                <a:chExt cx="10153859" cy="903776"/>
              </a:xfrm>
              <a:grpFill/>
              <a:effectLst>
                <a:outerShdw blurRad="190500" dist="127000" dir="2700000" algn="tl" rotWithShape="0">
                  <a:prstClr val="black">
                    <a:alpha val="30000"/>
                  </a:prstClr>
                </a:outerShdw>
              </a:effectLst>
            </p:grpSpPr>
            <p:sp>
              <p:nvSpPr>
                <p:cNvPr id="79" name="矩形 78"/>
                <p:cNvSpPr/>
                <p:nvPr/>
              </p:nvSpPr>
              <p:spPr>
                <a:xfrm>
                  <a:off x="1163638" y="2561493"/>
                  <a:ext cx="10153859" cy="903776"/>
                </a:xfrm>
                <a:prstGeom prst="rect">
                  <a:avLst/>
                </a:prstGeom>
                <a:noFill/>
                <a:ln w="12700" cap="flat" cmpd="sng" algn="ctr">
                  <a:solidFill>
                    <a:srgbClr val="C2000A"/>
                  </a:solidFill>
                  <a:prstDash val="solid"/>
                  <a:miter lim="800000"/>
                </a:ln>
                <a:effectLst/>
              </p:spPr>
              <p:txBody>
                <a:bodyPr lIns="180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80" name="矩形 79"/>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schemeClr val="tx1">
                        <a:lumMod val="85000"/>
                        <a:lumOff val="15000"/>
                      </a:schemeClr>
                    </a:solidFill>
                    <a:effectLst/>
                    <a:uLnTx/>
                    <a:uFillTx/>
                    <a:cs typeface="+mn-ea"/>
                    <a:sym typeface="+mn-lt"/>
                  </a:endParaRPr>
                </a:p>
              </p:txBody>
            </p:sp>
          </p:grpSp>
          <p:sp>
            <p:nvSpPr>
              <p:cNvPr id="78" name="矩形 77"/>
              <p:cNvSpPr/>
              <p:nvPr/>
            </p:nvSpPr>
            <p:spPr>
              <a:xfrm>
                <a:off x="4006722" y="1664194"/>
                <a:ext cx="54000" cy="4807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sp>
          <p:nvSpPr>
            <p:cNvPr id="75" name="矩形 74"/>
            <p:cNvSpPr/>
            <p:nvPr/>
          </p:nvSpPr>
          <p:spPr>
            <a:xfrm>
              <a:off x="1433113" y="2509884"/>
              <a:ext cx="10029880" cy="830997"/>
            </a:xfrm>
            <a:prstGeom prst="rect">
              <a:avLst/>
            </a:prstGeom>
            <a:noFill/>
            <a:ln>
              <a:noFill/>
            </a:ln>
          </p:spPr>
          <p:txBody>
            <a:bodyPr wrap="square">
              <a:spAutoFit/>
            </a:bodyPr>
            <a:lstStyle/>
            <a:p>
              <a:pPr algn="just">
                <a:buNone/>
              </a:pPr>
              <a:r>
                <a:rPr lang="zh-CN" altLang="en-US" sz="1600" b="1" dirty="0">
                  <a:solidFill>
                    <a:srgbClr val="FF0000"/>
                  </a:solidFill>
                  <a:latin typeface="微软雅黑" panose="020B0503020204020204" pitchFamily="34" charset="-122"/>
                  <a:ea typeface="微软雅黑" panose="020B0503020204020204" pitchFamily="34" charset="-122"/>
                  <a:cs typeface="+mn-ea"/>
                  <a:sym typeface="+mn-lt"/>
                </a:rPr>
                <a:t>坚持公平合理，弥合“免疫鸿沟”。</a:t>
              </a:r>
              <a:r>
                <a:rPr lang="zh-CN" altLang="en-US" sz="1600" dirty="0">
                  <a:solidFill>
                    <a:srgbClr val="333333"/>
                  </a:solidFill>
                  <a:latin typeface="微软雅黑" panose="020B0503020204020204" pitchFamily="34" charset="-122"/>
                  <a:ea typeface="微软雅黑" panose="020B0503020204020204" pitchFamily="34" charset="-122"/>
                  <a:cs typeface="+mn-ea"/>
                  <a:sym typeface="+mn-lt"/>
                </a:rPr>
                <a:t>要摒弃“疫苗民族主义”，解决好疫苗产能和分配问题，增强发展中国家的可及性和可负担性。疫苗研发和生产大国要负起责任，多提供一些疫苗给有急需的发展中国家。多边金融机构应该为发展中国家采购疫苗提供融资支持。世界卫生组织要加速推进“新冠肺炎疫苗实施计划”。</a:t>
              </a:r>
            </a:p>
          </p:txBody>
        </p:sp>
      </p:grpSp>
      <p:grpSp>
        <p:nvGrpSpPr>
          <p:cNvPr id="81" name="组合 80"/>
          <p:cNvGrpSpPr/>
          <p:nvPr/>
        </p:nvGrpSpPr>
        <p:grpSpPr>
          <a:xfrm>
            <a:off x="705776" y="5526272"/>
            <a:ext cx="10780448" cy="853404"/>
            <a:chOff x="736863" y="2487477"/>
            <a:chExt cx="10780448" cy="853404"/>
          </a:xfrm>
        </p:grpSpPr>
        <p:grpSp>
          <p:nvGrpSpPr>
            <p:cNvPr id="82" name="组合 81"/>
            <p:cNvGrpSpPr/>
            <p:nvPr/>
          </p:nvGrpSpPr>
          <p:grpSpPr>
            <a:xfrm>
              <a:off x="736863" y="2487477"/>
              <a:ext cx="10780448" cy="825731"/>
              <a:chOff x="3380133" y="1498846"/>
              <a:chExt cx="10780448" cy="825731"/>
            </a:xfrm>
            <a:solidFill>
              <a:srgbClr val="C2000A"/>
            </a:solidFill>
          </p:grpSpPr>
          <p:sp>
            <p:nvSpPr>
              <p:cNvPr id="84" name="椭圆 83"/>
              <p:cNvSpPr/>
              <p:nvPr/>
            </p:nvSpPr>
            <p:spPr>
              <a:xfrm>
                <a:off x="3380133" y="1664194"/>
                <a:ext cx="480786" cy="480786"/>
              </a:xfrm>
              <a:prstGeom prst="ellipse">
                <a:avLst/>
              </a:prstGeom>
              <a:grpFill/>
              <a:ln w="762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0" cap="none" spc="0" normalizeH="0" baseline="0" noProof="0" dirty="0" smtClean="0">
                    <a:ln>
                      <a:noFill/>
                    </a:ln>
                    <a:solidFill>
                      <a:schemeClr val="bg1"/>
                    </a:solidFill>
                    <a:effectLst/>
                    <a:uLnTx/>
                    <a:uFillTx/>
                    <a:cs typeface="+mn-ea"/>
                    <a:sym typeface="+mn-lt"/>
                  </a:rPr>
                  <a:t>5</a:t>
                </a:r>
                <a:endParaRPr kumimoji="0" lang="en-US" sz="2400" b="0" i="0" u="none" strike="noStrike" kern="0" cap="none" spc="0" normalizeH="0" baseline="0" noProof="0" dirty="0">
                  <a:ln>
                    <a:noFill/>
                  </a:ln>
                  <a:solidFill>
                    <a:schemeClr val="bg1"/>
                  </a:solidFill>
                  <a:effectLst/>
                  <a:uLnTx/>
                  <a:uFillTx/>
                  <a:cs typeface="+mn-ea"/>
                  <a:sym typeface="+mn-lt"/>
                </a:endParaRPr>
              </a:p>
            </p:txBody>
          </p:sp>
          <p:grpSp>
            <p:nvGrpSpPr>
              <p:cNvPr id="85" name="组合 84"/>
              <p:cNvGrpSpPr/>
              <p:nvPr/>
            </p:nvGrpSpPr>
            <p:grpSpPr>
              <a:xfrm>
                <a:off x="4006722" y="1498846"/>
                <a:ext cx="10153859" cy="825731"/>
                <a:chOff x="1163638" y="2561493"/>
                <a:chExt cx="10153859" cy="903776"/>
              </a:xfrm>
              <a:grpFill/>
              <a:effectLst>
                <a:outerShdw blurRad="190500" dist="127000" dir="2700000" algn="tl" rotWithShape="0">
                  <a:prstClr val="black">
                    <a:alpha val="30000"/>
                  </a:prstClr>
                </a:outerShdw>
              </a:effectLst>
            </p:grpSpPr>
            <p:sp>
              <p:nvSpPr>
                <p:cNvPr id="87" name="矩形 86"/>
                <p:cNvSpPr/>
                <p:nvPr/>
              </p:nvSpPr>
              <p:spPr>
                <a:xfrm>
                  <a:off x="1163638" y="2561493"/>
                  <a:ext cx="10153859" cy="903776"/>
                </a:xfrm>
                <a:prstGeom prst="rect">
                  <a:avLst/>
                </a:prstGeom>
                <a:noFill/>
                <a:ln w="12700" cap="flat" cmpd="sng" algn="ctr">
                  <a:solidFill>
                    <a:srgbClr val="C2000A"/>
                  </a:solidFill>
                  <a:prstDash val="solid"/>
                  <a:miter lim="800000"/>
                </a:ln>
                <a:effectLst/>
              </p:spPr>
              <p:txBody>
                <a:bodyPr lIns="180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88" name="矩形 87"/>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schemeClr val="tx1">
                        <a:lumMod val="85000"/>
                        <a:lumOff val="15000"/>
                      </a:schemeClr>
                    </a:solidFill>
                    <a:effectLst/>
                    <a:uLnTx/>
                    <a:uFillTx/>
                    <a:cs typeface="+mn-ea"/>
                    <a:sym typeface="+mn-lt"/>
                  </a:endParaRPr>
                </a:p>
              </p:txBody>
            </p:sp>
          </p:grpSp>
          <p:sp>
            <p:nvSpPr>
              <p:cNvPr id="86" name="矩形 85"/>
              <p:cNvSpPr/>
              <p:nvPr/>
            </p:nvSpPr>
            <p:spPr>
              <a:xfrm>
                <a:off x="4006722" y="1664194"/>
                <a:ext cx="54000" cy="4807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sp>
          <p:nvSpPr>
            <p:cNvPr id="83" name="矩形 82"/>
            <p:cNvSpPr/>
            <p:nvPr/>
          </p:nvSpPr>
          <p:spPr>
            <a:xfrm>
              <a:off x="1433113" y="2509884"/>
              <a:ext cx="10029880" cy="830997"/>
            </a:xfrm>
            <a:prstGeom prst="rect">
              <a:avLst/>
            </a:prstGeom>
            <a:noFill/>
            <a:ln>
              <a:noFill/>
            </a:ln>
          </p:spPr>
          <p:txBody>
            <a:bodyPr wrap="square">
              <a:spAutoFit/>
            </a:bodyPr>
            <a:lstStyle/>
            <a:p>
              <a:pPr algn="just">
                <a:buNone/>
              </a:pPr>
              <a:r>
                <a:rPr lang="zh-CN" altLang="en-US" sz="1600" b="1" dirty="0">
                  <a:solidFill>
                    <a:srgbClr val="FF0000"/>
                  </a:solidFill>
                  <a:latin typeface="微软雅黑" panose="020B0503020204020204" pitchFamily="34" charset="-122"/>
                  <a:ea typeface="微软雅黑" panose="020B0503020204020204" pitchFamily="34" charset="-122"/>
                  <a:cs typeface="+mn-ea"/>
                  <a:sym typeface="+mn-lt"/>
                </a:rPr>
                <a:t>坚持标本兼治，完善治理体系。</a:t>
              </a:r>
              <a:r>
                <a:rPr lang="zh-CN" altLang="en-US" sz="1600" dirty="0">
                  <a:solidFill>
                    <a:srgbClr val="333333"/>
                  </a:solidFill>
                  <a:latin typeface="微软雅黑" panose="020B0503020204020204" pitchFamily="34" charset="-122"/>
                  <a:ea typeface="微软雅黑" panose="020B0503020204020204" pitchFamily="34" charset="-122"/>
                  <a:cs typeface="+mn-ea"/>
                  <a:sym typeface="+mn-lt"/>
                </a:rPr>
                <a:t>要加强和发挥联合国和世界卫生组织作用，坚持共商共建共享，更好反映发展中国家合理诉求。要提高监测预警和应急反应能力、重大疫情救治能力、应急物资储备和保障能力、打击虚假信息能力、向发展中国家提供支持能力。</a:t>
              </a:r>
            </a:p>
          </p:txBody>
        </p:sp>
      </p:grpSp>
    </p:spTree>
    <p:extLst>
      <p:ext uri="{BB962C8B-B14F-4D97-AF65-F5344CB8AC3E}">
        <p14:creationId xmlns:p14="http://schemas.microsoft.com/office/powerpoint/2010/main" val="1289396351"/>
      </p:ext>
    </p:extLst>
  </p:cSld>
  <p:clrMapOvr>
    <a:masterClrMapping/>
  </p:clrMapOvr>
  <p:transition>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579422" y="47625"/>
            <a:ext cx="11291179" cy="521970"/>
          </a:xfrm>
          <a:prstGeom prst="rect">
            <a:avLst/>
          </a:prstGeom>
          <a:noFill/>
          <a:ln>
            <a:noFill/>
          </a:ln>
        </p:spPr>
        <p:txBody>
          <a:bodyPr wrap="square" rtlCol="0">
            <a:spAutoFit/>
          </a:bodyPr>
          <a:lstStyle/>
          <a:p>
            <a:r>
              <a:rPr lang="zh-CN" altLang="en-US" sz="28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习近平在全球健康峰会上的讲话</a:t>
            </a:r>
            <a:r>
              <a:rPr lang="en-US" altLang="zh-CN" sz="28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a:t>
            </a:r>
            <a:r>
              <a:rPr lang="zh-CN" altLang="en-US" sz="28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携手共建人类卫生健康共同体</a:t>
            </a:r>
            <a:r>
              <a:rPr lang="en-US" altLang="zh-CN" sz="2800"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a:t>
            </a:r>
          </a:p>
        </p:txBody>
      </p:sp>
      <p:sp>
        <p:nvSpPr>
          <p:cNvPr id="9" name="矩形 23"/>
          <p:cNvSpPr>
            <a:spLocks noChangeArrowheads="1"/>
          </p:cNvSpPr>
          <p:nvPr/>
        </p:nvSpPr>
        <p:spPr bwMode="auto">
          <a:xfrm>
            <a:off x="579422" y="854756"/>
            <a:ext cx="10842622" cy="391883"/>
          </a:xfrm>
          <a:prstGeom prst="rect">
            <a:avLst/>
          </a:prstGeom>
          <a:noFill/>
          <a:ln w="28575">
            <a:noFill/>
            <a:prstDash val="sysDash"/>
            <a:miter lim="800000"/>
          </a:ln>
          <a:extLst>
            <a:ext uri="{909E8E84-426E-40DD-AFC4-6F175D3DCCD1}">
              <a14:hiddenFill xmlns:a14="http://schemas.microsoft.com/office/drawing/2010/main">
                <a:solidFill>
                  <a:srgbClr val="FFFFFF"/>
                </a:solidFill>
              </a14:hiddenFill>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a:solidFill>
                  <a:srgbClr val="C00000"/>
                </a:solidFill>
                <a:latin typeface="微软雅黑" panose="020B0503020204020204" pitchFamily="34" charset="-122"/>
                <a:ea typeface="微软雅黑" panose="020B0503020204020204" pitchFamily="34" charset="-122"/>
                <a:sym typeface="宋体" panose="02010600030101010101" pitchFamily="2" charset="-122"/>
              </a:rPr>
              <a:t>为继续支持全球团结抗疫，习近平</a:t>
            </a:r>
            <a:r>
              <a:rPr lang="zh-CN" altLang="en-US" sz="2400" b="1" dirty="0" smtClean="0">
                <a:solidFill>
                  <a:srgbClr val="C00000"/>
                </a:solidFill>
                <a:latin typeface="微软雅黑" panose="020B0503020204020204" pitchFamily="34" charset="-122"/>
                <a:ea typeface="微软雅黑" panose="020B0503020204020204" pitchFamily="34" charset="-122"/>
                <a:sym typeface="宋体" panose="02010600030101010101" pitchFamily="2" charset="-122"/>
              </a:rPr>
              <a:t>宣布：</a:t>
            </a:r>
            <a:endParaRPr lang="zh-CN" altLang="zh-CN" sz="2400" b="1" dirty="0">
              <a:solidFill>
                <a:srgbClr val="C00000"/>
              </a:solidFill>
              <a:latin typeface="微软雅黑" panose="020B0503020204020204" pitchFamily="34" charset="-122"/>
              <a:ea typeface="微软雅黑" panose="020B0503020204020204" pitchFamily="34" charset="-122"/>
              <a:sym typeface="宋体" panose="02010600030101010101" pitchFamily="2" charset="-122"/>
            </a:endParaRPr>
          </a:p>
        </p:txBody>
      </p:sp>
      <p:grpSp>
        <p:nvGrpSpPr>
          <p:cNvPr id="2" name="组合 1"/>
          <p:cNvGrpSpPr/>
          <p:nvPr/>
        </p:nvGrpSpPr>
        <p:grpSpPr>
          <a:xfrm>
            <a:off x="696702" y="1455741"/>
            <a:ext cx="10780448" cy="825731"/>
            <a:chOff x="736863" y="2487477"/>
            <a:chExt cx="10780448" cy="825731"/>
          </a:xfrm>
        </p:grpSpPr>
        <p:grpSp>
          <p:nvGrpSpPr>
            <p:cNvPr id="16" name="组合 15"/>
            <p:cNvGrpSpPr/>
            <p:nvPr/>
          </p:nvGrpSpPr>
          <p:grpSpPr>
            <a:xfrm>
              <a:off x="736863" y="2487477"/>
              <a:ext cx="10780448" cy="825731"/>
              <a:chOff x="3380133" y="1498846"/>
              <a:chExt cx="10780448" cy="825731"/>
            </a:xfrm>
            <a:solidFill>
              <a:srgbClr val="C2000A"/>
            </a:solidFill>
          </p:grpSpPr>
          <p:sp>
            <p:nvSpPr>
              <p:cNvPr id="17" name="椭圆 16"/>
              <p:cNvSpPr/>
              <p:nvPr/>
            </p:nvSpPr>
            <p:spPr>
              <a:xfrm>
                <a:off x="3380133" y="1664194"/>
                <a:ext cx="480786" cy="480786"/>
              </a:xfrm>
              <a:prstGeom prst="ellipse">
                <a:avLst/>
              </a:prstGeom>
              <a:grpFill/>
              <a:ln w="762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0" cap="none" spc="0" normalizeH="0" baseline="0" noProof="0" dirty="0" smtClean="0">
                    <a:ln>
                      <a:noFill/>
                    </a:ln>
                    <a:solidFill>
                      <a:schemeClr val="bg1"/>
                    </a:solidFill>
                    <a:effectLst/>
                    <a:uLnTx/>
                    <a:uFillTx/>
                    <a:cs typeface="+mn-ea"/>
                    <a:sym typeface="+mn-lt"/>
                  </a:rPr>
                  <a:t>1</a:t>
                </a:r>
                <a:endParaRPr kumimoji="0" lang="en-US" sz="2400" b="0" i="0" u="none" strike="noStrike" kern="0" cap="none" spc="0" normalizeH="0" baseline="0" noProof="0" dirty="0">
                  <a:ln>
                    <a:noFill/>
                  </a:ln>
                  <a:solidFill>
                    <a:schemeClr val="bg1"/>
                  </a:solidFill>
                  <a:effectLst/>
                  <a:uLnTx/>
                  <a:uFillTx/>
                  <a:cs typeface="+mn-ea"/>
                  <a:sym typeface="+mn-lt"/>
                </a:endParaRPr>
              </a:p>
            </p:txBody>
          </p:sp>
          <p:grpSp>
            <p:nvGrpSpPr>
              <p:cNvPr id="18" name="组合 17"/>
              <p:cNvGrpSpPr/>
              <p:nvPr/>
            </p:nvGrpSpPr>
            <p:grpSpPr>
              <a:xfrm>
                <a:off x="4006722" y="1498846"/>
                <a:ext cx="10153859" cy="825731"/>
                <a:chOff x="1163638" y="2561493"/>
                <a:chExt cx="10153859" cy="903776"/>
              </a:xfrm>
              <a:grpFill/>
              <a:effectLst>
                <a:outerShdw blurRad="190500" dist="127000" dir="2700000" algn="tl" rotWithShape="0">
                  <a:prstClr val="black">
                    <a:alpha val="30000"/>
                  </a:prstClr>
                </a:outerShdw>
              </a:effectLst>
            </p:grpSpPr>
            <p:sp>
              <p:nvSpPr>
                <p:cNvPr id="20" name="矩形 19"/>
                <p:cNvSpPr/>
                <p:nvPr/>
              </p:nvSpPr>
              <p:spPr>
                <a:xfrm>
                  <a:off x="1163638" y="2561493"/>
                  <a:ext cx="10153859" cy="903776"/>
                </a:xfrm>
                <a:prstGeom prst="rect">
                  <a:avLst/>
                </a:prstGeom>
                <a:noFill/>
                <a:ln w="12700" cap="flat" cmpd="sng" algn="ctr">
                  <a:solidFill>
                    <a:srgbClr val="C2000A"/>
                  </a:solidFill>
                  <a:prstDash val="solid"/>
                  <a:miter lim="800000"/>
                </a:ln>
                <a:effectLst/>
              </p:spPr>
              <p:txBody>
                <a:bodyPr lIns="180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21" name="矩形 20"/>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schemeClr val="tx1">
                        <a:lumMod val="85000"/>
                        <a:lumOff val="15000"/>
                      </a:schemeClr>
                    </a:solidFill>
                    <a:effectLst/>
                    <a:uLnTx/>
                    <a:uFillTx/>
                    <a:cs typeface="+mn-ea"/>
                    <a:sym typeface="+mn-lt"/>
                  </a:endParaRPr>
                </a:p>
              </p:txBody>
            </p:sp>
          </p:grpSp>
          <p:sp>
            <p:nvSpPr>
              <p:cNvPr id="19" name="矩形 18"/>
              <p:cNvSpPr/>
              <p:nvPr/>
            </p:nvSpPr>
            <p:spPr>
              <a:xfrm>
                <a:off x="4006722" y="1664194"/>
                <a:ext cx="54000" cy="4807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sp>
          <p:nvSpPr>
            <p:cNvPr id="22" name="矩形 21"/>
            <p:cNvSpPr/>
            <p:nvPr/>
          </p:nvSpPr>
          <p:spPr>
            <a:xfrm>
              <a:off x="1452441" y="2730808"/>
              <a:ext cx="10029880" cy="369332"/>
            </a:xfrm>
            <a:prstGeom prst="rect">
              <a:avLst/>
            </a:prstGeom>
            <a:noFill/>
            <a:ln>
              <a:noFill/>
            </a:ln>
          </p:spPr>
          <p:txBody>
            <a:bodyPr wrap="square">
              <a:spAutoFit/>
            </a:bodyPr>
            <a:lstStyle/>
            <a:p>
              <a:pPr algn="just">
                <a:buNone/>
              </a:pPr>
              <a:r>
                <a:rPr lang="zh-CN" altLang="en-US" dirty="0">
                  <a:solidFill>
                    <a:srgbClr val="333333"/>
                  </a:solidFill>
                  <a:latin typeface="微软雅黑" panose="020B0503020204020204" pitchFamily="34" charset="-122"/>
                  <a:ea typeface="微软雅黑" panose="020B0503020204020204" pitchFamily="34" charset="-122"/>
                  <a:cs typeface="+mn-ea"/>
                  <a:sym typeface="+mn-lt"/>
                </a:rPr>
                <a:t>中国将在未来</a:t>
              </a:r>
              <a:r>
                <a:rPr lang="en-US" altLang="zh-CN" dirty="0">
                  <a:solidFill>
                    <a:srgbClr val="333333"/>
                  </a:solidFill>
                  <a:latin typeface="微软雅黑" panose="020B0503020204020204" pitchFamily="34" charset="-122"/>
                  <a:ea typeface="微软雅黑" panose="020B0503020204020204" pitchFamily="34" charset="-122"/>
                  <a:cs typeface="+mn-ea"/>
                  <a:sym typeface="+mn-lt"/>
                </a:rPr>
                <a:t>3</a:t>
              </a:r>
              <a:r>
                <a:rPr lang="zh-CN" altLang="en-US" dirty="0">
                  <a:solidFill>
                    <a:srgbClr val="333333"/>
                  </a:solidFill>
                  <a:latin typeface="微软雅黑" panose="020B0503020204020204" pitchFamily="34" charset="-122"/>
                  <a:ea typeface="微软雅黑" panose="020B0503020204020204" pitchFamily="34" charset="-122"/>
                  <a:cs typeface="+mn-ea"/>
                  <a:sym typeface="+mn-lt"/>
                </a:rPr>
                <a:t>年内再提供</a:t>
              </a:r>
              <a:r>
                <a:rPr lang="en-US" altLang="zh-CN" dirty="0">
                  <a:solidFill>
                    <a:srgbClr val="333333"/>
                  </a:solidFill>
                  <a:latin typeface="微软雅黑" panose="020B0503020204020204" pitchFamily="34" charset="-122"/>
                  <a:ea typeface="微软雅黑" panose="020B0503020204020204" pitchFamily="34" charset="-122"/>
                  <a:cs typeface="+mn-ea"/>
                  <a:sym typeface="+mn-lt"/>
                </a:rPr>
                <a:t>30</a:t>
              </a:r>
              <a:r>
                <a:rPr lang="zh-CN" altLang="en-US" dirty="0">
                  <a:solidFill>
                    <a:srgbClr val="333333"/>
                  </a:solidFill>
                  <a:latin typeface="微软雅黑" panose="020B0503020204020204" pitchFamily="34" charset="-122"/>
                  <a:ea typeface="微软雅黑" panose="020B0503020204020204" pitchFamily="34" charset="-122"/>
                  <a:cs typeface="+mn-ea"/>
                  <a:sym typeface="+mn-lt"/>
                </a:rPr>
                <a:t>亿美元国际援助，用于支持发展中国家抗疫和恢复经济社会发展。</a:t>
              </a:r>
            </a:p>
          </p:txBody>
        </p:sp>
      </p:grpSp>
      <p:grpSp>
        <p:nvGrpSpPr>
          <p:cNvPr id="57" name="组合 56"/>
          <p:cNvGrpSpPr/>
          <p:nvPr/>
        </p:nvGrpSpPr>
        <p:grpSpPr>
          <a:xfrm>
            <a:off x="705776" y="2476325"/>
            <a:ext cx="10780448" cy="825731"/>
            <a:chOff x="736863" y="2487477"/>
            <a:chExt cx="10780448" cy="825731"/>
          </a:xfrm>
        </p:grpSpPr>
        <p:grpSp>
          <p:nvGrpSpPr>
            <p:cNvPr id="58" name="组合 57"/>
            <p:cNvGrpSpPr/>
            <p:nvPr/>
          </p:nvGrpSpPr>
          <p:grpSpPr>
            <a:xfrm>
              <a:off x="736863" y="2487477"/>
              <a:ext cx="10780448" cy="825731"/>
              <a:chOff x="3380133" y="1498846"/>
              <a:chExt cx="10780448" cy="825731"/>
            </a:xfrm>
            <a:solidFill>
              <a:srgbClr val="C2000A"/>
            </a:solidFill>
          </p:grpSpPr>
          <p:sp>
            <p:nvSpPr>
              <p:cNvPr id="60" name="椭圆 59"/>
              <p:cNvSpPr/>
              <p:nvPr/>
            </p:nvSpPr>
            <p:spPr>
              <a:xfrm>
                <a:off x="3380133" y="1664194"/>
                <a:ext cx="480786" cy="480786"/>
              </a:xfrm>
              <a:prstGeom prst="ellipse">
                <a:avLst/>
              </a:prstGeom>
              <a:grpFill/>
              <a:ln w="762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0" cap="none" spc="0" normalizeH="0" baseline="0" noProof="0" dirty="0" smtClean="0">
                    <a:ln>
                      <a:noFill/>
                    </a:ln>
                    <a:solidFill>
                      <a:schemeClr val="bg1"/>
                    </a:solidFill>
                    <a:effectLst/>
                    <a:uLnTx/>
                    <a:uFillTx/>
                    <a:cs typeface="+mn-ea"/>
                    <a:sym typeface="+mn-lt"/>
                  </a:rPr>
                  <a:t>2</a:t>
                </a:r>
                <a:endParaRPr kumimoji="0" lang="en-US" sz="2400" b="0" i="0" u="none" strike="noStrike" kern="0" cap="none" spc="0" normalizeH="0" baseline="0" noProof="0" dirty="0">
                  <a:ln>
                    <a:noFill/>
                  </a:ln>
                  <a:solidFill>
                    <a:schemeClr val="bg1"/>
                  </a:solidFill>
                  <a:effectLst/>
                  <a:uLnTx/>
                  <a:uFillTx/>
                  <a:cs typeface="+mn-ea"/>
                  <a:sym typeface="+mn-lt"/>
                </a:endParaRPr>
              </a:p>
            </p:txBody>
          </p:sp>
          <p:grpSp>
            <p:nvGrpSpPr>
              <p:cNvPr id="61" name="组合 60"/>
              <p:cNvGrpSpPr/>
              <p:nvPr/>
            </p:nvGrpSpPr>
            <p:grpSpPr>
              <a:xfrm>
                <a:off x="4006722" y="1498846"/>
                <a:ext cx="10153859" cy="825731"/>
                <a:chOff x="1163638" y="2561493"/>
                <a:chExt cx="10153859" cy="903776"/>
              </a:xfrm>
              <a:grpFill/>
              <a:effectLst>
                <a:outerShdw blurRad="190500" dist="127000" dir="2700000" algn="tl" rotWithShape="0">
                  <a:prstClr val="black">
                    <a:alpha val="30000"/>
                  </a:prstClr>
                </a:outerShdw>
              </a:effectLst>
            </p:grpSpPr>
            <p:sp>
              <p:nvSpPr>
                <p:cNvPr id="63" name="矩形 62"/>
                <p:cNvSpPr/>
                <p:nvPr/>
              </p:nvSpPr>
              <p:spPr>
                <a:xfrm>
                  <a:off x="1163638" y="2561493"/>
                  <a:ext cx="10153859" cy="903776"/>
                </a:xfrm>
                <a:prstGeom prst="rect">
                  <a:avLst/>
                </a:prstGeom>
                <a:noFill/>
                <a:ln w="12700" cap="flat" cmpd="sng" algn="ctr">
                  <a:solidFill>
                    <a:srgbClr val="C2000A"/>
                  </a:solidFill>
                  <a:prstDash val="solid"/>
                  <a:miter lim="800000"/>
                </a:ln>
                <a:effectLst/>
              </p:spPr>
              <p:txBody>
                <a:bodyPr lIns="180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64" name="矩形 63"/>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schemeClr val="tx1">
                        <a:lumMod val="85000"/>
                        <a:lumOff val="15000"/>
                      </a:schemeClr>
                    </a:solidFill>
                    <a:effectLst/>
                    <a:uLnTx/>
                    <a:uFillTx/>
                    <a:cs typeface="+mn-ea"/>
                    <a:sym typeface="+mn-lt"/>
                  </a:endParaRPr>
                </a:p>
              </p:txBody>
            </p:sp>
          </p:grpSp>
          <p:sp>
            <p:nvSpPr>
              <p:cNvPr id="62" name="矩形 61"/>
              <p:cNvSpPr/>
              <p:nvPr/>
            </p:nvSpPr>
            <p:spPr>
              <a:xfrm>
                <a:off x="4006722" y="1664194"/>
                <a:ext cx="54000" cy="4807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sp>
          <p:nvSpPr>
            <p:cNvPr id="59" name="矩形 58"/>
            <p:cNvSpPr/>
            <p:nvPr/>
          </p:nvSpPr>
          <p:spPr>
            <a:xfrm>
              <a:off x="1452441" y="2727255"/>
              <a:ext cx="10029880" cy="369332"/>
            </a:xfrm>
            <a:prstGeom prst="rect">
              <a:avLst/>
            </a:prstGeom>
            <a:noFill/>
            <a:ln>
              <a:noFill/>
            </a:ln>
          </p:spPr>
          <p:txBody>
            <a:bodyPr wrap="square">
              <a:spAutoFit/>
            </a:bodyPr>
            <a:lstStyle/>
            <a:p>
              <a:pPr algn="just">
                <a:buNone/>
              </a:pPr>
              <a:r>
                <a:rPr lang="zh-CN" altLang="en-US" dirty="0">
                  <a:solidFill>
                    <a:srgbClr val="333333"/>
                  </a:solidFill>
                  <a:latin typeface="微软雅黑" panose="020B0503020204020204" pitchFamily="34" charset="-122"/>
                  <a:ea typeface="微软雅黑" panose="020B0503020204020204" pitchFamily="34" charset="-122"/>
                  <a:cs typeface="+mn-ea"/>
                  <a:sym typeface="+mn-lt"/>
                </a:rPr>
                <a:t>中国已向全球供应</a:t>
              </a:r>
              <a:r>
                <a:rPr lang="en-US" altLang="zh-CN" dirty="0">
                  <a:solidFill>
                    <a:srgbClr val="333333"/>
                  </a:solidFill>
                  <a:latin typeface="微软雅黑" panose="020B0503020204020204" pitchFamily="34" charset="-122"/>
                  <a:ea typeface="微软雅黑" panose="020B0503020204020204" pitchFamily="34" charset="-122"/>
                  <a:cs typeface="+mn-ea"/>
                  <a:sym typeface="+mn-lt"/>
                </a:rPr>
                <a:t>3</a:t>
              </a:r>
              <a:r>
                <a:rPr lang="zh-CN" altLang="en-US" dirty="0">
                  <a:solidFill>
                    <a:srgbClr val="333333"/>
                  </a:solidFill>
                  <a:latin typeface="微软雅黑" panose="020B0503020204020204" pitchFamily="34" charset="-122"/>
                  <a:ea typeface="微软雅黑" panose="020B0503020204020204" pitchFamily="34" charset="-122"/>
                  <a:cs typeface="+mn-ea"/>
                  <a:sym typeface="+mn-lt"/>
                </a:rPr>
                <a:t>亿剂疫苗，将尽己所能对外提供更多疫苗。</a:t>
              </a:r>
            </a:p>
          </p:txBody>
        </p:sp>
      </p:grpSp>
      <p:grpSp>
        <p:nvGrpSpPr>
          <p:cNvPr id="65" name="组合 64"/>
          <p:cNvGrpSpPr/>
          <p:nvPr/>
        </p:nvGrpSpPr>
        <p:grpSpPr>
          <a:xfrm>
            <a:off x="705776" y="3495053"/>
            <a:ext cx="10780448" cy="825731"/>
            <a:chOff x="736863" y="2487477"/>
            <a:chExt cx="10780448" cy="825731"/>
          </a:xfrm>
        </p:grpSpPr>
        <p:grpSp>
          <p:nvGrpSpPr>
            <p:cNvPr id="66" name="组合 65"/>
            <p:cNvGrpSpPr/>
            <p:nvPr/>
          </p:nvGrpSpPr>
          <p:grpSpPr>
            <a:xfrm>
              <a:off x="736863" y="2487477"/>
              <a:ext cx="10780448" cy="825731"/>
              <a:chOff x="3380133" y="1498846"/>
              <a:chExt cx="10780448" cy="825731"/>
            </a:xfrm>
            <a:solidFill>
              <a:srgbClr val="C2000A"/>
            </a:solidFill>
          </p:grpSpPr>
          <p:sp>
            <p:nvSpPr>
              <p:cNvPr id="68" name="椭圆 67"/>
              <p:cNvSpPr/>
              <p:nvPr/>
            </p:nvSpPr>
            <p:spPr>
              <a:xfrm>
                <a:off x="3380133" y="1664194"/>
                <a:ext cx="480786" cy="480786"/>
              </a:xfrm>
              <a:prstGeom prst="ellipse">
                <a:avLst/>
              </a:prstGeom>
              <a:grpFill/>
              <a:ln w="762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0" cap="none" spc="0" normalizeH="0" baseline="0" noProof="0" dirty="0" smtClean="0">
                    <a:ln>
                      <a:noFill/>
                    </a:ln>
                    <a:solidFill>
                      <a:schemeClr val="bg1"/>
                    </a:solidFill>
                    <a:effectLst/>
                    <a:uLnTx/>
                    <a:uFillTx/>
                    <a:cs typeface="+mn-ea"/>
                    <a:sym typeface="+mn-lt"/>
                  </a:rPr>
                  <a:t>3</a:t>
                </a:r>
                <a:endParaRPr kumimoji="0" lang="en-US" sz="2400" b="0" i="0" u="none" strike="noStrike" kern="0" cap="none" spc="0" normalizeH="0" baseline="0" noProof="0" dirty="0">
                  <a:ln>
                    <a:noFill/>
                  </a:ln>
                  <a:solidFill>
                    <a:schemeClr val="bg1"/>
                  </a:solidFill>
                  <a:effectLst/>
                  <a:uLnTx/>
                  <a:uFillTx/>
                  <a:cs typeface="+mn-ea"/>
                  <a:sym typeface="+mn-lt"/>
                </a:endParaRPr>
              </a:p>
            </p:txBody>
          </p:sp>
          <p:grpSp>
            <p:nvGrpSpPr>
              <p:cNvPr id="69" name="组合 68"/>
              <p:cNvGrpSpPr/>
              <p:nvPr/>
            </p:nvGrpSpPr>
            <p:grpSpPr>
              <a:xfrm>
                <a:off x="4006722" y="1498846"/>
                <a:ext cx="10153859" cy="825731"/>
                <a:chOff x="1163638" y="2561493"/>
                <a:chExt cx="10153859" cy="903776"/>
              </a:xfrm>
              <a:grpFill/>
              <a:effectLst>
                <a:outerShdw blurRad="190500" dist="127000" dir="2700000" algn="tl" rotWithShape="0">
                  <a:prstClr val="black">
                    <a:alpha val="30000"/>
                  </a:prstClr>
                </a:outerShdw>
              </a:effectLst>
            </p:grpSpPr>
            <p:sp>
              <p:nvSpPr>
                <p:cNvPr id="71" name="矩形 70"/>
                <p:cNvSpPr/>
                <p:nvPr/>
              </p:nvSpPr>
              <p:spPr>
                <a:xfrm>
                  <a:off x="1163638" y="2561493"/>
                  <a:ext cx="10153859" cy="903776"/>
                </a:xfrm>
                <a:prstGeom prst="rect">
                  <a:avLst/>
                </a:prstGeom>
                <a:noFill/>
                <a:ln w="12700" cap="flat" cmpd="sng" algn="ctr">
                  <a:solidFill>
                    <a:srgbClr val="C2000A"/>
                  </a:solidFill>
                  <a:prstDash val="solid"/>
                  <a:miter lim="800000"/>
                </a:ln>
                <a:effectLst/>
              </p:spPr>
              <p:txBody>
                <a:bodyPr lIns="180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72" name="矩形 71"/>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schemeClr val="tx1">
                        <a:lumMod val="85000"/>
                        <a:lumOff val="15000"/>
                      </a:schemeClr>
                    </a:solidFill>
                    <a:effectLst/>
                    <a:uLnTx/>
                    <a:uFillTx/>
                    <a:cs typeface="+mn-ea"/>
                    <a:sym typeface="+mn-lt"/>
                  </a:endParaRPr>
                </a:p>
              </p:txBody>
            </p:sp>
          </p:grpSp>
          <p:sp>
            <p:nvSpPr>
              <p:cNvPr id="70" name="矩形 69"/>
              <p:cNvSpPr/>
              <p:nvPr/>
            </p:nvSpPr>
            <p:spPr>
              <a:xfrm>
                <a:off x="4006722" y="1664194"/>
                <a:ext cx="54000" cy="4807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sp>
          <p:nvSpPr>
            <p:cNvPr id="67" name="矩形 66"/>
            <p:cNvSpPr/>
            <p:nvPr/>
          </p:nvSpPr>
          <p:spPr>
            <a:xfrm>
              <a:off x="1433113" y="2717995"/>
              <a:ext cx="10029880" cy="369332"/>
            </a:xfrm>
            <a:prstGeom prst="rect">
              <a:avLst/>
            </a:prstGeom>
            <a:noFill/>
            <a:ln>
              <a:noFill/>
            </a:ln>
          </p:spPr>
          <p:txBody>
            <a:bodyPr wrap="square">
              <a:spAutoFit/>
            </a:bodyPr>
            <a:lstStyle/>
            <a:p>
              <a:pPr algn="just">
                <a:buNone/>
              </a:pPr>
              <a:r>
                <a:rPr lang="zh-CN" altLang="en-US" dirty="0">
                  <a:solidFill>
                    <a:srgbClr val="333333"/>
                  </a:solidFill>
                  <a:latin typeface="微软雅黑" panose="020B0503020204020204" pitchFamily="34" charset="-122"/>
                  <a:ea typeface="微软雅黑" panose="020B0503020204020204" pitchFamily="34" charset="-122"/>
                  <a:cs typeface="+mn-ea"/>
                  <a:sym typeface="+mn-lt"/>
                </a:rPr>
                <a:t>中国支持本国疫苗企业向发展中国家进行技术转让，开展合作生产。</a:t>
              </a:r>
            </a:p>
          </p:txBody>
        </p:sp>
      </p:grpSp>
      <p:grpSp>
        <p:nvGrpSpPr>
          <p:cNvPr id="73" name="组合 72"/>
          <p:cNvGrpSpPr/>
          <p:nvPr/>
        </p:nvGrpSpPr>
        <p:grpSpPr>
          <a:xfrm>
            <a:off x="696702" y="4513781"/>
            <a:ext cx="10780448" cy="825731"/>
            <a:chOff x="736863" y="2487477"/>
            <a:chExt cx="10780448" cy="825731"/>
          </a:xfrm>
        </p:grpSpPr>
        <p:grpSp>
          <p:nvGrpSpPr>
            <p:cNvPr id="74" name="组合 73"/>
            <p:cNvGrpSpPr/>
            <p:nvPr/>
          </p:nvGrpSpPr>
          <p:grpSpPr>
            <a:xfrm>
              <a:off x="736863" y="2487477"/>
              <a:ext cx="10780448" cy="825731"/>
              <a:chOff x="3380133" y="1498846"/>
              <a:chExt cx="10780448" cy="825731"/>
            </a:xfrm>
            <a:solidFill>
              <a:srgbClr val="C2000A"/>
            </a:solidFill>
          </p:grpSpPr>
          <p:sp>
            <p:nvSpPr>
              <p:cNvPr id="76" name="椭圆 75"/>
              <p:cNvSpPr/>
              <p:nvPr/>
            </p:nvSpPr>
            <p:spPr>
              <a:xfrm>
                <a:off x="3380133" y="1664194"/>
                <a:ext cx="480786" cy="480786"/>
              </a:xfrm>
              <a:prstGeom prst="ellipse">
                <a:avLst/>
              </a:prstGeom>
              <a:grpFill/>
              <a:ln w="762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0" cap="none" spc="0" normalizeH="0" baseline="0" noProof="0" dirty="0" smtClean="0">
                    <a:ln>
                      <a:noFill/>
                    </a:ln>
                    <a:solidFill>
                      <a:schemeClr val="bg1"/>
                    </a:solidFill>
                    <a:effectLst/>
                    <a:uLnTx/>
                    <a:uFillTx/>
                    <a:cs typeface="+mn-ea"/>
                    <a:sym typeface="+mn-lt"/>
                  </a:rPr>
                  <a:t>4</a:t>
                </a:r>
                <a:endParaRPr kumimoji="0" lang="en-US" sz="2400" b="0" i="0" u="none" strike="noStrike" kern="0" cap="none" spc="0" normalizeH="0" baseline="0" noProof="0" dirty="0">
                  <a:ln>
                    <a:noFill/>
                  </a:ln>
                  <a:solidFill>
                    <a:schemeClr val="bg1"/>
                  </a:solidFill>
                  <a:effectLst/>
                  <a:uLnTx/>
                  <a:uFillTx/>
                  <a:cs typeface="+mn-ea"/>
                  <a:sym typeface="+mn-lt"/>
                </a:endParaRPr>
              </a:p>
            </p:txBody>
          </p:sp>
          <p:grpSp>
            <p:nvGrpSpPr>
              <p:cNvPr id="77" name="组合 76"/>
              <p:cNvGrpSpPr/>
              <p:nvPr/>
            </p:nvGrpSpPr>
            <p:grpSpPr>
              <a:xfrm>
                <a:off x="4006722" y="1498846"/>
                <a:ext cx="10153859" cy="825731"/>
                <a:chOff x="1163638" y="2561493"/>
                <a:chExt cx="10153859" cy="903776"/>
              </a:xfrm>
              <a:grpFill/>
              <a:effectLst>
                <a:outerShdw blurRad="190500" dist="127000" dir="2700000" algn="tl" rotWithShape="0">
                  <a:prstClr val="black">
                    <a:alpha val="30000"/>
                  </a:prstClr>
                </a:outerShdw>
              </a:effectLst>
            </p:grpSpPr>
            <p:sp>
              <p:nvSpPr>
                <p:cNvPr id="79" name="矩形 78"/>
                <p:cNvSpPr/>
                <p:nvPr/>
              </p:nvSpPr>
              <p:spPr>
                <a:xfrm>
                  <a:off x="1163638" y="2561493"/>
                  <a:ext cx="10153859" cy="903776"/>
                </a:xfrm>
                <a:prstGeom prst="rect">
                  <a:avLst/>
                </a:prstGeom>
                <a:noFill/>
                <a:ln w="12700" cap="flat" cmpd="sng" algn="ctr">
                  <a:solidFill>
                    <a:srgbClr val="C2000A"/>
                  </a:solidFill>
                  <a:prstDash val="solid"/>
                  <a:miter lim="800000"/>
                </a:ln>
                <a:effectLst/>
              </p:spPr>
              <p:txBody>
                <a:bodyPr lIns="180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80" name="矩形 79"/>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schemeClr val="tx1">
                        <a:lumMod val="85000"/>
                        <a:lumOff val="15000"/>
                      </a:schemeClr>
                    </a:solidFill>
                    <a:effectLst/>
                    <a:uLnTx/>
                    <a:uFillTx/>
                    <a:cs typeface="+mn-ea"/>
                    <a:sym typeface="+mn-lt"/>
                  </a:endParaRPr>
                </a:p>
              </p:txBody>
            </p:sp>
          </p:grpSp>
          <p:sp>
            <p:nvSpPr>
              <p:cNvPr id="78" name="矩形 77"/>
              <p:cNvSpPr/>
              <p:nvPr/>
            </p:nvSpPr>
            <p:spPr>
              <a:xfrm>
                <a:off x="4006722" y="1664194"/>
                <a:ext cx="54000" cy="4807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sp>
          <p:nvSpPr>
            <p:cNvPr id="75" name="矩形 74"/>
            <p:cNvSpPr/>
            <p:nvPr/>
          </p:nvSpPr>
          <p:spPr>
            <a:xfrm>
              <a:off x="1423272" y="2725899"/>
              <a:ext cx="10029880" cy="369332"/>
            </a:xfrm>
            <a:prstGeom prst="rect">
              <a:avLst/>
            </a:prstGeom>
            <a:noFill/>
            <a:ln>
              <a:noFill/>
            </a:ln>
          </p:spPr>
          <p:txBody>
            <a:bodyPr wrap="square">
              <a:spAutoFit/>
            </a:bodyPr>
            <a:lstStyle/>
            <a:p>
              <a:pPr algn="just">
                <a:buNone/>
              </a:pPr>
              <a:r>
                <a:rPr lang="zh-CN" altLang="en-US" dirty="0">
                  <a:solidFill>
                    <a:srgbClr val="333333"/>
                  </a:solidFill>
                  <a:latin typeface="微软雅黑" panose="020B0503020204020204" pitchFamily="34" charset="-122"/>
                  <a:ea typeface="微软雅黑" panose="020B0503020204020204" pitchFamily="34" charset="-122"/>
                  <a:cs typeface="+mn-ea"/>
                  <a:sym typeface="+mn-lt"/>
                </a:rPr>
                <a:t>中国已宣布支持新冠肺炎疫苗知识产权豁免，也支持世界贸易组织等国际机构早日就此作出决定。</a:t>
              </a:r>
            </a:p>
          </p:txBody>
        </p:sp>
      </p:grpSp>
      <p:grpSp>
        <p:nvGrpSpPr>
          <p:cNvPr id="81" name="组合 80"/>
          <p:cNvGrpSpPr/>
          <p:nvPr/>
        </p:nvGrpSpPr>
        <p:grpSpPr>
          <a:xfrm>
            <a:off x="705776" y="5526272"/>
            <a:ext cx="10780448" cy="825731"/>
            <a:chOff x="736863" y="2487477"/>
            <a:chExt cx="10780448" cy="825731"/>
          </a:xfrm>
        </p:grpSpPr>
        <p:grpSp>
          <p:nvGrpSpPr>
            <p:cNvPr id="82" name="组合 81"/>
            <p:cNvGrpSpPr/>
            <p:nvPr/>
          </p:nvGrpSpPr>
          <p:grpSpPr>
            <a:xfrm>
              <a:off x="736863" y="2487477"/>
              <a:ext cx="10780448" cy="825731"/>
              <a:chOff x="3380133" y="1498846"/>
              <a:chExt cx="10780448" cy="825731"/>
            </a:xfrm>
            <a:solidFill>
              <a:srgbClr val="C2000A"/>
            </a:solidFill>
          </p:grpSpPr>
          <p:sp>
            <p:nvSpPr>
              <p:cNvPr id="84" name="椭圆 83"/>
              <p:cNvSpPr/>
              <p:nvPr/>
            </p:nvSpPr>
            <p:spPr>
              <a:xfrm>
                <a:off x="3380133" y="1664194"/>
                <a:ext cx="480786" cy="480786"/>
              </a:xfrm>
              <a:prstGeom prst="ellipse">
                <a:avLst/>
              </a:prstGeom>
              <a:grpFill/>
              <a:ln w="762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0" cap="none" spc="0" normalizeH="0" baseline="0" noProof="0" dirty="0" smtClean="0">
                    <a:ln>
                      <a:noFill/>
                    </a:ln>
                    <a:solidFill>
                      <a:schemeClr val="bg1"/>
                    </a:solidFill>
                    <a:effectLst/>
                    <a:uLnTx/>
                    <a:uFillTx/>
                    <a:cs typeface="+mn-ea"/>
                    <a:sym typeface="+mn-lt"/>
                  </a:rPr>
                  <a:t>5</a:t>
                </a:r>
                <a:endParaRPr kumimoji="0" lang="en-US" sz="2400" b="0" i="0" u="none" strike="noStrike" kern="0" cap="none" spc="0" normalizeH="0" baseline="0" noProof="0" dirty="0">
                  <a:ln>
                    <a:noFill/>
                  </a:ln>
                  <a:solidFill>
                    <a:schemeClr val="bg1"/>
                  </a:solidFill>
                  <a:effectLst/>
                  <a:uLnTx/>
                  <a:uFillTx/>
                  <a:cs typeface="+mn-ea"/>
                  <a:sym typeface="+mn-lt"/>
                </a:endParaRPr>
              </a:p>
            </p:txBody>
          </p:sp>
          <p:grpSp>
            <p:nvGrpSpPr>
              <p:cNvPr id="85" name="组合 84"/>
              <p:cNvGrpSpPr/>
              <p:nvPr/>
            </p:nvGrpSpPr>
            <p:grpSpPr>
              <a:xfrm>
                <a:off x="4006722" y="1498846"/>
                <a:ext cx="10153859" cy="825731"/>
                <a:chOff x="1163638" y="2561493"/>
                <a:chExt cx="10153859" cy="903776"/>
              </a:xfrm>
              <a:grpFill/>
              <a:effectLst>
                <a:outerShdw blurRad="190500" dist="127000" dir="2700000" algn="tl" rotWithShape="0">
                  <a:prstClr val="black">
                    <a:alpha val="30000"/>
                  </a:prstClr>
                </a:outerShdw>
              </a:effectLst>
            </p:grpSpPr>
            <p:sp>
              <p:nvSpPr>
                <p:cNvPr id="87" name="矩形 86"/>
                <p:cNvSpPr/>
                <p:nvPr/>
              </p:nvSpPr>
              <p:spPr>
                <a:xfrm>
                  <a:off x="1163638" y="2561493"/>
                  <a:ext cx="10153859" cy="903776"/>
                </a:xfrm>
                <a:prstGeom prst="rect">
                  <a:avLst/>
                </a:prstGeom>
                <a:noFill/>
                <a:ln w="12700" cap="flat" cmpd="sng" algn="ctr">
                  <a:solidFill>
                    <a:srgbClr val="C2000A"/>
                  </a:solidFill>
                  <a:prstDash val="solid"/>
                  <a:miter lim="800000"/>
                </a:ln>
                <a:effectLst/>
              </p:spPr>
              <p:txBody>
                <a:bodyPr lIns="18000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3600" b="0" i="0" u="none" strike="noStrike" kern="0" cap="none" spc="0" normalizeH="0" baseline="0" noProof="0" dirty="0">
                    <a:ln>
                      <a:noFill/>
                    </a:ln>
                    <a:solidFill>
                      <a:schemeClr val="tx1">
                        <a:lumMod val="85000"/>
                        <a:lumOff val="15000"/>
                      </a:schemeClr>
                    </a:solidFill>
                    <a:effectLst/>
                    <a:uLnTx/>
                    <a:uFillTx/>
                    <a:cs typeface="+mn-ea"/>
                    <a:sym typeface="+mn-lt"/>
                  </a:endParaRPr>
                </a:p>
              </p:txBody>
            </p:sp>
            <p:sp>
              <p:nvSpPr>
                <p:cNvPr id="88" name="矩形 87"/>
                <p:cNvSpPr/>
                <p:nvPr/>
              </p:nvSpPr>
              <p:spPr>
                <a:xfrm>
                  <a:off x="1163638" y="2849237"/>
                  <a:ext cx="54000" cy="231658"/>
                </a:xfrm>
                <a:prstGeom prst="rect">
                  <a:avLst/>
                </a:prstGeom>
                <a:grp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dirty="0">
                    <a:ln>
                      <a:noFill/>
                    </a:ln>
                    <a:solidFill>
                      <a:schemeClr val="tx1">
                        <a:lumMod val="85000"/>
                        <a:lumOff val="15000"/>
                      </a:schemeClr>
                    </a:solidFill>
                    <a:effectLst/>
                    <a:uLnTx/>
                    <a:uFillTx/>
                    <a:cs typeface="+mn-ea"/>
                    <a:sym typeface="+mn-lt"/>
                  </a:endParaRPr>
                </a:p>
              </p:txBody>
            </p:sp>
          </p:grpSp>
          <p:sp>
            <p:nvSpPr>
              <p:cNvPr id="86" name="矩形 85"/>
              <p:cNvSpPr/>
              <p:nvPr/>
            </p:nvSpPr>
            <p:spPr>
              <a:xfrm>
                <a:off x="4006722" y="1664194"/>
                <a:ext cx="54000" cy="4807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chemeClr val="tx1">
                      <a:lumMod val="85000"/>
                      <a:lumOff val="15000"/>
                    </a:schemeClr>
                  </a:solidFill>
                  <a:effectLst/>
                  <a:uLnTx/>
                  <a:uFillTx/>
                  <a:cs typeface="+mn-ea"/>
                  <a:sym typeface="+mn-lt"/>
                </a:endParaRPr>
              </a:p>
            </p:txBody>
          </p:sp>
        </p:grpSp>
        <p:sp>
          <p:nvSpPr>
            <p:cNvPr id="83" name="矩形 82"/>
            <p:cNvSpPr/>
            <p:nvPr/>
          </p:nvSpPr>
          <p:spPr>
            <a:xfrm>
              <a:off x="1433113" y="2598901"/>
              <a:ext cx="10029880" cy="646331"/>
            </a:xfrm>
            <a:prstGeom prst="rect">
              <a:avLst/>
            </a:prstGeom>
            <a:noFill/>
            <a:ln>
              <a:noFill/>
            </a:ln>
          </p:spPr>
          <p:txBody>
            <a:bodyPr wrap="square">
              <a:spAutoFit/>
            </a:bodyPr>
            <a:lstStyle/>
            <a:p>
              <a:pPr algn="just">
                <a:buNone/>
              </a:pPr>
              <a:r>
                <a:rPr lang="zh-CN" altLang="en-US" dirty="0">
                  <a:solidFill>
                    <a:srgbClr val="333333"/>
                  </a:solidFill>
                  <a:latin typeface="微软雅黑" panose="020B0503020204020204" pitchFamily="34" charset="-122"/>
                  <a:ea typeface="微软雅黑" panose="020B0503020204020204" pitchFamily="34" charset="-122"/>
                  <a:cs typeface="+mn-ea"/>
                  <a:sym typeface="+mn-lt"/>
                </a:rPr>
                <a:t>中国倡议设立疫苗合作国际论坛，由疫苗生产研发国家、企业、利益攸关方一道探讨如何推进全球疫苗公平合理分配。</a:t>
              </a:r>
            </a:p>
          </p:txBody>
        </p:sp>
      </p:grpSp>
    </p:spTree>
    <p:extLst>
      <p:ext uri="{BB962C8B-B14F-4D97-AF65-F5344CB8AC3E}">
        <p14:creationId xmlns:p14="http://schemas.microsoft.com/office/powerpoint/2010/main" val="1772138040"/>
      </p:ext>
    </p:extLst>
  </p:cSld>
  <p:clrMapOvr>
    <a:masterClrMapping/>
  </p:clrMapOvr>
  <p:transition>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8927" y="4463508"/>
            <a:ext cx="10974374" cy="2022545"/>
          </a:xfrm>
        </p:spPr>
        <p:txBody>
          <a:bodyPr>
            <a:normAutofit fontScale="92500"/>
          </a:bodyPr>
          <a:lstStyle/>
          <a:p>
            <a:pPr marL="0" indent="0">
              <a:lnSpc>
                <a:spcPct val="150000"/>
              </a:lnSpc>
              <a:buNone/>
            </a:pPr>
            <a:r>
              <a:rPr lang="zh-CN" altLang="en-US" sz="2000" b="1" dirty="0">
                <a:latin typeface="微软雅黑" panose="020B0503020204020204" pitchFamily="34" charset="-122"/>
                <a:ea typeface="微软雅黑" panose="020B0503020204020204" pitchFamily="34" charset="-122"/>
              </a:rPr>
              <a:t>习近平发表重要讲话强调，坚持把科技自立自强作为国家发展的战略支撑，立足新发展阶段、贯彻新发展理念、构建新发展格局、推动高质量发展，面向世界科技前沿、面向经济主战场、面向国家重大需求、面向人民生命健康，深入实施科教兴国战略、人才强国战略、创新驱动发展战略，把握大势、抢占先机，直面问题、迎难而上，完善国家创新体系，加快建设科技强国，实现高水平科技自立自强</a:t>
            </a:r>
          </a:p>
        </p:txBody>
      </p:sp>
      <p:grpSp>
        <p:nvGrpSpPr>
          <p:cNvPr id="2" name="组合 1"/>
          <p:cNvGrpSpPr/>
          <p:nvPr/>
        </p:nvGrpSpPr>
        <p:grpSpPr>
          <a:xfrm>
            <a:off x="508927" y="2296314"/>
            <a:ext cx="6135278" cy="1980300"/>
            <a:chOff x="598127" y="1855920"/>
            <a:chExt cx="6135278" cy="1980300"/>
          </a:xfrm>
        </p:grpSpPr>
        <p:cxnSp>
          <p:nvCxnSpPr>
            <p:cNvPr id="5" name="直接连接符 4"/>
            <p:cNvCxnSpPr/>
            <p:nvPr>
              <p:custDataLst>
                <p:tags r:id="rId1"/>
              </p:custDataLst>
            </p:nvPr>
          </p:nvCxnSpPr>
          <p:spPr>
            <a:xfrm>
              <a:off x="610829" y="2875867"/>
              <a:ext cx="5817131" cy="0"/>
            </a:xfrm>
            <a:prstGeom prst="line">
              <a:avLst/>
            </a:prstGeom>
            <a:ln w="12700">
              <a:solidFill>
                <a:srgbClr val="BFBFBF"/>
              </a:solidFill>
              <a:prstDash val="solid"/>
            </a:ln>
          </p:spPr>
          <p:style>
            <a:lnRef idx="1">
              <a:schemeClr val="accent1"/>
            </a:lnRef>
            <a:fillRef idx="0">
              <a:schemeClr val="accent1"/>
            </a:fillRef>
            <a:effectRef idx="0">
              <a:schemeClr val="accent1"/>
            </a:effectRef>
            <a:fontRef idx="minor">
              <a:schemeClr val="tx1"/>
            </a:fontRef>
          </p:style>
        </p:cxnSp>
        <p:sp>
          <p:nvSpPr>
            <p:cNvPr id="6" name="文本框 5"/>
            <p:cNvSpPr txBox="1"/>
            <p:nvPr>
              <p:custDataLst>
                <p:tags r:id="rId2"/>
              </p:custDataLst>
            </p:nvPr>
          </p:nvSpPr>
          <p:spPr>
            <a:xfrm>
              <a:off x="598127" y="1855920"/>
              <a:ext cx="6135278" cy="958193"/>
            </a:xfrm>
            <a:prstGeom prst="rect">
              <a:avLst/>
            </a:prstGeom>
            <a:noFill/>
          </p:spPr>
          <p:txBody>
            <a:bodyPr wrap="square" lIns="63500" tIns="25400" rIns="63500" bIns="25400" rtlCol="0" anchor="b" anchorCtr="0">
              <a:noAutofit/>
            </a:bodyPr>
            <a:lstStyle/>
            <a:p>
              <a:pPr>
                <a:buSzPct val="100000"/>
              </a:pPr>
              <a:r>
                <a:rPr lang="zh-CN" altLang="en-US" sz="3600" b="1" spc="160" dirty="0" smtClean="0">
                  <a:solidFill>
                    <a:srgbClr val="C00000"/>
                  </a:solidFill>
                  <a:latin typeface="微软雅黑" panose="020B0503020204020204" pitchFamily="34" charset="-122"/>
                  <a:ea typeface="微软雅黑" panose="020B0503020204020204" pitchFamily="34" charset="-122"/>
                </a:rPr>
                <a:t>在中国科学院</a:t>
              </a:r>
              <a:r>
                <a:rPr lang="zh-CN" altLang="en-US" sz="3600" b="1" spc="160" dirty="0">
                  <a:solidFill>
                    <a:srgbClr val="C00000"/>
                  </a:solidFill>
                  <a:latin typeface="微软雅黑" panose="020B0503020204020204" pitchFamily="34" charset="-122"/>
                  <a:ea typeface="微软雅黑" panose="020B0503020204020204" pitchFamily="34" charset="-122"/>
                </a:rPr>
                <a:t>第二十次院士大会、中国工程院第十五次院士大会、中国科协第十次全国代表大会上的讲话</a:t>
              </a:r>
            </a:p>
          </p:txBody>
        </p:sp>
        <p:sp>
          <p:nvSpPr>
            <p:cNvPr id="7" name="Title 6"/>
            <p:cNvSpPr txBox="1"/>
            <p:nvPr>
              <p:custDataLst>
                <p:tags r:id="rId3"/>
              </p:custDataLst>
            </p:nvPr>
          </p:nvSpPr>
          <p:spPr>
            <a:xfrm>
              <a:off x="609554" y="2931841"/>
              <a:ext cx="5881781" cy="904379"/>
            </a:xfrm>
            <a:prstGeom prst="rect">
              <a:avLst/>
            </a:prstGeom>
            <a:noFill/>
            <a:ln w="3175">
              <a:noFill/>
              <a:prstDash val="dash"/>
            </a:ln>
          </p:spPr>
          <p:txBody>
            <a:bodyPr wrap="square" lIns="63500" tIns="25400" rIns="63500" bIns="2540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lvl="0">
                <a:lnSpc>
                  <a:spcPct val="120000"/>
                </a:lnSpc>
                <a:spcBef>
                  <a:spcPts val="0"/>
                </a:spcBef>
                <a:spcAft>
                  <a:spcPts val="800"/>
                </a:spcAft>
                <a:buSzPct val="100000"/>
              </a:pP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5</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月</a:t>
              </a:r>
              <a:r>
                <a:rPr lang="en-US" altLang="zh-CN"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28</a:t>
              </a:r>
              <a:r>
                <a:rPr lang="zh-CN" altLang="en-US"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日，中国科学院第二十次院士大会、中国工程院第十五次院士大会和中国科学技术协会第十次全国代表大会在北京人民大会堂隆重召开。</a:t>
              </a:r>
              <a:endParaRPr sz="1800" spc="100" dirty="0">
                <a:ln w="3175">
                  <a:noFill/>
                  <a:prstDash val="dash"/>
                </a:ln>
                <a:solidFill>
                  <a:srgbClr val="40404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pic>
        <p:nvPicPr>
          <p:cNvPr id="4" name="图片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35563" y="941176"/>
            <a:ext cx="4627338" cy="3275288"/>
          </a:xfrm>
          <a:prstGeom prst="rect">
            <a:avLst/>
          </a:prstGeom>
        </p:spPr>
      </p:pic>
    </p:spTree>
    <p:extLst>
      <p:ext uri="{BB962C8B-B14F-4D97-AF65-F5344CB8AC3E}">
        <p14:creationId xmlns:p14="http://schemas.microsoft.com/office/powerpoint/2010/main" val="2383732356"/>
      </p:ext>
    </p:extLst>
  </p:cSld>
  <p:clrMapOvr>
    <a:masterClrMapping/>
  </p:clrMapOvr>
  <p:transition>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74432" y="138849"/>
            <a:ext cx="11483476" cy="369332"/>
          </a:xfrm>
          <a:prstGeom prst="rect">
            <a:avLst/>
          </a:prstGeom>
          <a:noFill/>
          <a:ln>
            <a:noFill/>
          </a:ln>
        </p:spPr>
        <p:txBody>
          <a:bodyPr wrap="square" rtlCol="0">
            <a:spAutoFit/>
          </a:bodyPr>
          <a:lstStyle/>
          <a:p>
            <a:r>
              <a:rPr lang="zh-CN" altLang="en-US"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在中国科学院第二十次院士大会、中国工程院第十五次院士大会、中国科协第十次全国代表大会上的讲话</a:t>
            </a:r>
          </a:p>
        </p:txBody>
      </p:sp>
      <p:grpSp>
        <p:nvGrpSpPr>
          <p:cNvPr id="5" name="组合 4"/>
          <p:cNvGrpSpPr/>
          <p:nvPr/>
        </p:nvGrpSpPr>
        <p:grpSpPr>
          <a:xfrm>
            <a:off x="574432" y="889502"/>
            <a:ext cx="2223430" cy="590390"/>
            <a:chOff x="4527446" y="951570"/>
            <a:chExt cx="1416361" cy="376088"/>
          </a:xfrm>
        </p:grpSpPr>
        <p:sp>
          <p:nvSpPr>
            <p:cNvPr id="6" name="矩形 3"/>
            <p:cNvSpPr>
              <a:spLocks noChangeArrowheads="1"/>
            </p:cNvSpPr>
            <p:nvPr/>
          </p:nvSpPr>
          <p:spPr bwMode="auto">
            <a:xfrm>
              <a:off x="4527446" y="951570"/>
              <a:ext cx="1209821" cy="30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1416" tIns="25708" rIns="51416" bIns="25708">
              <a:spAutoFit/>
            </a:bodyPr>
            <a:lstStyle/>
            <a:p>
              <a:r>
                <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习近平</a:t>
              </a:r>
              <a:r>
                <a:rPr lang="zh-CN" altLang="en-US" sz="2800" b="1" dirty="0" smtClean="0">
                  <a:solidFill>
                    <a:srgbClr val="C00000"/>
                  </a:solidFill>
                  <a:latin typeface="微软雅黑" panose="020B0503020204020204" pitchFamily="34" charset="-122"/>
                  <a:ea typeface="微软雅黑" panose="020B0503020204020204" pitchFamily="34" charset="-122"/>
                  <a:cs typeface="Arial" panose="020B0604020202020204" pitchFamily="34" charset="0"/>
                </a:rPr>
                <a:t>强调</a:t>
              </a:r>
            </a:p>
          </p:txBody>
        </p:sp>
        <p:sp>
          <p:nvSpPr>
            <p:cNvPr id="7" name="矩形 6"/>
            <p:cNvSpPr/>
            <p:nvPr/>
          </p:nvSpPr>
          <p:spPr>
            <a:xfrm>
              <a:off x="4571776" y="1297283"/>
              <a:ext cx="449733" cy="303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1418" tIns="25708" rIns="51418" bIns="25708" rtlCol="0" anchor="ctr"/>
            <a:lstStyle/>
            <a:p>
              <a:pPr algn="ctr"/>
              <a:endParaRPr lang="zh-CN" altLang="en-US">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8" name="矩形 7"/>
            <p:cNvSpPr/>
            <p:nvPr/>
          </p:nvSpPr>
          <p:spPr>
            <a:xfrm>
              <a:off x="5032794" y="1297283"/>
              <a:ext cx="911013" cy="30375"/>
            </a:xfrm>
            <a:prstGeom prst="rect">
              <a:avLst/>
            </a:prstGeom>
            <a:solidFill>
              <a:srgbClr val="202A36"/>
            </a:solidFill>
            <a:ln>
              <a:noFill/>
            </a:ln>
          </p:spPr>
          <p:style>
            <a:lnRef idx="2">
              <a:schemeClr val="accent1">
                <a:shade val="50000"/>
              </a:schemeClr>
            </a:lnRef>
            <a:fillRef idx="1">
              <a:schemeClr val="accent1"/>
            </a:fillRef>
            <a:effectRef idx="0">
              <a:schemeClr val="accent1"/>
            </a:effectRef>
            <a:fontRef idx="minor">
              <a:schemeClr val="lt1"/>
            </a:fontRef>
          </p:style>
          <p:txBody>
            <a:bodyPr lIns="51418" tIns="25708" rIns="51418" bIns="25708" rtlCol="0" anchor="ctr"/>
            <a:lstStyle/>
            <a:p>
              <a:pPr algn="ctr"/>
              <a:endParaRPr lang="zh-CN" altLang="en-US">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13" name="组合 12"/>
          <p:cNvGrpSpPr/>
          <p:nvPr/>
        </p:nvGrpSpPr>
        <p:grpSpPr>
          <a:xfrm>
            <a:off x="644022" y="1783257"/>
            <a:ext cx="10995343" cy="4427691"/>
            <a:chOff x="959" y="4355"/>
            <a:chExt cx="17127" cy="6832"/>
          </a:xfrm>
        </p:grpSpPr>
        <p:sp>
          <p:nvSpPr>
            <p:cNvPr id="14" name="矩形 13"/>
            <p:cNvSpPr/>
            <p:nvPr/>
          </p:nvSpPr>
          <p:spPr>
            <a:xfrm>
              <a:off x="1136" y="4521"/>
              <a:ext cx="16772" cy="6554"/>
            </a:xfrm>
            <a:prstGeom prst="rect">
              <a:avLst/>
            </a:prstGeom>
          </p:spPr>
          <p:txBody>
            <a:bodyPr wrap="square">
              <a:spAutoFit/>
            </a:bodyPr>
            <a:lstStyle/>
            <a:p>
              <a:pPr>
                <a:lnSpc>
                  <a:spcPct val="150000"/>
                </a:lnSpc>
              </a:pPr>
              <a:r>
                <a:rPr lang="zh-CN" altLang="en-US" dirty="0" smtClean="0">
                  <a:solidFill>
                    <a:srgbClr val="663300"/>
                  </a:solidFill>
                  <a:latin typeface="微软雅黑" panose="020B0503020204020204" pitchFamily="34" charset="-122"/>
                  <a:ea typeface="微软雅黑" panose="020B0503020204020204" pitchFamily="34" charset="-122"/>
                </a:rPr>
                <a:t>     在</a:t>
              </a:r>
              <a:r>
                <a:rPr lang="zh-CN" altLang="en-US" dirty="0">
                  <a:solidFill>
                    <a:srgbClr val="663300"/>
                  </a:solidFill>
                  <a:latin typeface="微软雅黑" panose="020B0503020204020204" pitchFamily="34" charset="-122"/>
                  <a:ea typeface="微软雅黑" panose="020B0503020204020204" pitchFamily="34" charset="-122"/>
                </a:rPr>
                <a:t>革命、建设、改革各个历史时期，我们党都高度重视科技事业，科技事业在党和人民事业中始终具有十分重要的战略地位、发挥了十分重要的战略作用。党的十九大以来，党中央全面分析国际科技创新竞争态势，深入研判国内外发展形势，坚持把科技创新摆在国家发展全局的核心位置，全面谋划科技创新工作。我们坚持党对科技事业的全面领导，观大势、谋全局、抓根本，形成高效的组织动员体系和统筹协调的科技资源配置模式。我们牢牢把握建设世界科技强国的战略目标，以只争朝夕的使命感、责任感、紧迫感，抢抓全球科技发展先机，在基础前沿领域奋勇争先。我们充分发挥科技创新的引领带动作用，努力在原始创新上取得新突破，在重要科技领域实现跨越发展。我们全面部署科技创新体制改革，出台一系列重大改革举措，提升国家创新体系整体效能。我们着力实施人才强国战略，聚天下英才而用之，充分激发广大科技人员积极性、主动性、创造性。我们扩大科技领域开放合作，积极参与解决人类面临的重大挑战，努力推动科技创新成果惠及更多国家和人民。</a:t>
              </a:r>
              <a:endParaRPr dirty="0">
                <a:latin typeface="微软雅黑" panose="020B0503020204020204" pitchFamily="34" charset="-122"/>
                <a:ea typeface="微软雅黑" panose="020B0503020204020204" pitchFamily="34" charset="-122"/>
              </a:endParaRPr>
            </a:p>
          </p:txBody>
        </p:sp>
        <p:sp>
          <p:nvSpPr>
            <p:cNvPr id="15" name="矩形 14"/>
            <p:cNvSpPr/>
            <p:nvPr/>
          </p:nvSpPr>
          <p:spPr bwMode="auto">
            <a:xfrm>
              <a:off x="959" y="4355"/>
              <a:ext cx="17127" cy="6832"/>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spTree>
  </p:cSld>
  <p:clrMapOvr>
    <a:masterClrMapping/>
  </p:clrMapOvr>
  <p:transition>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74432" y="138849"/>
            <a:ext cx="11483476" cy="369332"/>
          </a:xfrm>
          <a:prstGeom prst="rect">
            <a:avLst/>
          </a:prstGeom>
          <a:noFill/>
          <a:ln>
            <a:noFill/>
          </a:ln>
        </p:spPr>
        <p:txBody>
          <a:bodyPr wrap="square" rtlCol="0">
            <a:spAutoFit/>
          </a:bodyPr>
          <a:lstStyle/>
          <a:p>
            <a:r>
              <a:rPr lang="zh-CN" altLang="en-US"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在中国科学院第二十次院士大会、中国工程院第十五次院士大会、中国科协第十次全国代表大会上的讲话</a:t>
            </a:r>
          </a:p>
        </p:txBody>
      </p:sp>
      <p:grpSp>
        <p:nvGrpSpPr>
          <p:cNvPr id="5" name="组合 4"/>
          <p:cNvGrpSpPr/>
          <p:nvPr/>
        </p:nvGrpSpPr>
        <p:grpSpPr>
          <a:xfrm>
            <a:off x="574432" y="798967"/>
            <a:ext cx="4754811" cy="590390"/>
            <a:chOff x="4571776" y="951570"/>
            <a:chExt cx="1372031" cy="376088"/>
          </a:xfrm>
        </p:grpSpPr>
        <p:sp>
          <p:nvSpPr>
            <p:cNvPr id="6" name="矩形 3"/>
            <p:cNvSpPr>
              <a:spLocks noChangeArrowheads="1"/>
            </p:cNvSpPr>
            <p:nvPr/>
          </p:nvSpPr>
          <p:spPr bwMode="auto">
            <a:xfrm>
              <a:off x="4571776" y="951570"/>
              <a:ext cx="1372031" cy="30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1416" tIns="25708" rIns="51416" bIns="25708">
              <a:spAutoFit/>
            </a:bodyPr>
            <a:lstStyle/>
            <a:p>
              <a:r>
                <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科技创新取得新的历史性成就</a:t>
              </a:r>
              <a:endParaRPr lang="zh-CN" altLang="en-US" sz="2800" b="1" dirty="0" smtClean="0">
                <a:solidFill>
                  <a:srgbClr val="C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7" name="矩形 6"/>
            <p:cNvSpPr/>
            <p:nvPr/>
          </p:nvSpPr>
          <p:spPr>
            <a:xfrm>
              <a:off x="4571776" y="1297283"/>
              <a:ext cx="449733" cy="303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1418" tIns="25708" rIns="51418" bIns="25708" rtlCol="0" anchor="ctr"/>
            <a:lstStyle/>
            <a:p>
              <a:pPr algn="ctr"/>
              <a:endParaRPr lang="zh-CN" altLang="en-US">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8" name="矩形 7"/>
            <p:cNvSpPr/>
            <p:nvPr/>
          </p:nvSpPr>
          <p:spPr>
            <a:xfrm>
              <a:off x="5032794" y="1297282"/>
              <a:ext cx="911013" cy="30375"/>
            </a:xfrm>
            <a:prstGeom prst="rect">
              <a:avLst/>
            </a:prstGeom>
            <a:solidFill>
              <a:srgbClr val="202A36"/>
            </a:solidFill>
            <a:ln>
              <a:noFill/>
            </a:ln>
          </p:spPr>
          <p:style>
            <a:lnRef idx="2">
              <a:schemeClr val="accent1">
                <a:shade val="50000"/>
              </a:schemeClr>
            </a:lnRef>
            <a:fillRef idx="1">
              <a:schemeClr val="accent1"/>
            </a:fillRef>
            <a:effectRef idx="0">
              <a:schemeClr val="accent1"/>
            </a:effectRef>
            <a:fontRef idx="minor">
              <a:schemeClr val="lt1"/>
            </a:fontRef>
          </p:style>
          <p:txBody>
            <a:bodyPr lIns="51418" tIns="25708" rIns="51418" bIns="25708" rtlCol="0" anchor="ctr"/>
            <a:lstStyle/>
            <a:p>
              <a:pPr algn="ctr"/>
              <a:endParaRPr lang="zh-CN" altLang="en-US">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46" name="组合 45"/>
          <p:cNvGrpSpPr/>
          <p:nvPr/>
        </p:nvGrpSpPr>
        <p:grpSpPr>
          <a:xfrm>
            <a:off x="3722688" y="2949771"/>
            <a:ext cx="4298314" cy="4605338"/>
            <a:chOff x="3722688" y="2252662"/>
            <a:chExt cx="4298314" cy="4605338"/>
          </a:xfrm>
        </p:grpSpPr>
        <p:sp>
          <p:nvSpPr>
            <p:cNvPr id="25" name="Freeform 5"/>
            <p:cNvSpPr>
              <a:spLocks/>
            </p:cNvSpPr>
            <p:nvPr/>
          </p:nvSpPr>
          <p:spPr bwMode="auto">
            <a:xfrm>
              <a:off x="5726925" y="2252662"/>
              <a:ext cx="1262063" cy="2006600"/>
            </a:xfrm>
            <a:custGeom>
              <a:avLst/>
              <a:gdLst>
                <a:gd name="T0" fmla="*/ 1155 w 1831"/>
                <a:gd name="T1" fmla="*/ 0 h 2906"/>
                <a:gd name="T2" fmla="*/ 475 w 1831"/>
                <a:gd name="T3" fmla="*/ 2872 h 2906"/>
                <a:gd name="T4" fmla="*/ 931 w 1831"/>
                <a:gd name="T5" fmla="*/ 1456 h 2906"/>
                <a:gd name="T6" fmla="*/ 751 w 1831"/>
                <a:gd name="T7" fmla="*/ 2906 h 2906"/>
                <a:gd name="T8" fmla="*/ 1614 w 1831"/>
                <a:gd name="T9" fmla="*/ 944 h 2906"/>
                <a:gd name="T10" fmla="*/ 1155 w 1831"/>
                <a:gd name="T11" fmla="*/ 0 h 2906"/>
              </a:gdLst>
              <a:ahLst/>
              <a:cxnLst>
                <a:cxn ang="0">
                  <a:pos x="T0" y="T1"/>
                </a:cxn>
                <a:cxn ang="0">
                  <a:pos x="T2" y="T3"/>
                </a:cxn>
                <a:cxn ang="0">
                  <a:pos x="T4" y="T5"/>
                </a:cxn>
                <a:cxn ang="0">
                  <a:pos x="T6" y="T7"/>
                </a:cxn>
                <a:cxn ang="0">
                  <a:pos x="T8" y="T9"/>
                </a:cxn>
                <a:cxn ang="0">
                  <a:pos x="T10" y="T11"/>
                </a:cxn>
              </a:cxnLst>
              <a:rect l="0" t="0" r="r" b="b"/>
              <a:pathLst>
                <a:path w="1831" h="2906">
                  <a:moveTo>
                    <a:pt x="1155" y="0"/>
                  </a:moveTo>
                  <a:cubicBezTo>
                    <a:pt x="0" y="1102"/>
                    <a:pt x="64" y="2081"/>
                    <a:pt x="475" y="2872"/>
                  </a:cubicBezTo>
                  <a:cubicBezTo>
                    <a:pt x="537" y="2368"/>
                    <a:pt x="678" y="1885"/>
                    <a:pt x="931" y="1456"/>
                  </a:cubicBezTo>
                  <a:cubicBezTo>
                    <a:pt x="832" y="1921"/>
                    <a:pt x="751" y="2408"/>
                    <a:pt x="751" y="2906"/>
                  </a:cubicBezTo>
                  <a:cubicBezTo>
                    <a:pt x="1305" y="2471"/>
                    <a:pt x="1831" y="1969"/>
                    <a:pt x="1614" y="944"/>
                  </a:cubicBezTo>
                  <a:cubicBezTo>
                    <a:pt x="1540" y="590"/>
                    <a:pt x="1362" y="288"/>
                    <a:pt x="1155" y="0"/>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zh-CN" altLang="en-US">
                <a:solidFill>
                  <a:schemeClr val="accent1"/>
                </a:solidFill>
              </a:endParaRPr>
            </a:p>
          </p:txBody>
        </p:sp>
        <p:sp>
          <p:nvSpPr>
            <p:cNvPr id="26" name="Freeform 6"/>
            <p:cNvSpPr>
              <a:spLocks/>
            </p:cNvSpPr>
            <p:nvPr/>
          </p:nvSpPr>
          <p:spPr bwMode="auto">
            <a:xfrm>
              <a:off x="4686301" y="2482850"/>
              <a:ext cx="1223963" cy="1685925"/>
            </a:xfrm>
            <a:custGeom>
              <a:avLst/>
              <a:gdLst>
                <a:gd name="T0" fmla="*/ 156 w 1776"/>
                <a:gd name="T1" fmla="*/ 0 h 2442"/>
                <a:gd name="T2" fmla="*/ 1233 w 1776"/>
                <a:gd name="T3" fmla="*/ 2442 h 2442"/>
                <a:gd name="T4" fmla="*/ 835 w 1776"/>
                <a:gd name="T5" fmla="*/ 1187 h 2442"/>
                <a:gd name="T6" fmla="*/ 1454 w 1776"/>
                <a:gd name="T7" fmla="*/ 2338 h 2442"/>
                <a:gd name="T8" fmla="*/ 1001 w 1776"/>
                <a:gd name="T9" fmla="*/ 418 h 2442"/>
                <a:gd name="T10" fmla="*/ 156 w 1776"/>
                <a:gd name="T11" fmla="*/ 0 h 2442"/>
              </a:gdLst>
              <a:ahLst/>
              <a:cxnLst>
                <a:cxn ang="0">
                  <a:pos x="T0" y="T1"/>
                </a:cxn>
                <a:cxn ang="0">
                  <a:pos x="T2" y="T3"/>
                </a:cxn>
                <a:cxn ang="0">
                  <a:pos x="T4" y="T5"/>
                </a:cxn>
                <a:cxn ang="0">
                  <a:pos x="T6" y="T7"/>
                </a:cxn>
                <a:cxn ang="0">
                  <a:pos x="T8" y="T9"/>
                </a:cxn>
                <a:cxn ang="0">
                  <a:pos x="T10" y="T11"/>
                </a:cxn>
              </a:cxnLst>
              <a:rect l="0" t="0" r="r" b="b"/>
              <a:pathLst>
                <a:path w="1776" h="2442">
                  <a:moveTo>
                    <a:pt x="156" y="0"/>
                  </a:moveTo>
                  <a:cubicBezTo>
                    <a:pt x="0" y="1492"/>
                    <a:pt x="478" y="2118"/>
                    <a:pt x="1233" y="2442"/>
                  </a:cubicBezTo>
                  <a:cubicBezTo>
                    <a:pt x="975" y="2041"/>
                    <a:pt x="910" y="1650"/>
                    <a:pt x="835" y="1187"/>
                  </a:cubicBezTo>
                  <a:cubicBezTo>
                    <a:pt x="1043" y="1584"/>
                    <a:pt x="1154" y="1978"/>
                    <a:pt x="1454" y="2338"/>
                  </a:cubicBezTo>
                  <a:cubicBezTo>
                    <a:pt x="1604" y="1733"/>
                    <a:pt x="1776" y="1029"/>
                    <a:pt x="1001" y="418"/>
                  </a:cubicBezTo>
                  <a:cubicBezTo>
                    <a:pt x="734" y="207"/>
                    <a:pt x="479" y="83"/>
                    <a:pt x="156" y="0"/>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zh-CN" altLang="en-US">
                <a:solidFill>
                  <a:schemeClr val="accent1"/>
                </a:solidFill>
              </a:endParaRPr>
            </a:p>
          </p:txBody>
        </p:sp>
        <p:sp>
          <p:nvSpPr>
            <p:cNvPr id="27" name="Freeform 7"/>
            <p:cNvSpPr>
              <a:spLocks/>
            </p:cNvSpPr>
            <p:nvPr/>
          </p:nvSpPr>
          <p:spPr bwMode="auto">
            <a:xfrm>
              <a:off x="3722688" y="3656012"/>
              <a:ext cx="1641475" cy="1063625"/>
            </a:xfrm>
            <a:custGeom>
              <a:avLst/>
              <a:gdLst>
                <a:gd name="T0" fmla="*/ 0 w 2382"/>
                <a:gd name="T1" fmla="*/ 660 h 1541"/>
                <a:gd name="T2" fmla="*/ 2345 w 2382"/>
                <a:gd name="T3" fmla="*/ 1125 h 1541"/>
                <a:gd name="T4" fmla="*/ 1220 w 2382"/>
                <a:gd name="T5" fmla="*/ 772 h 1541"/>
                <a:gd name="T6" fmla="*/ 2382 w 2382"/>
                <a:gd name="T7" fmla="*/ 909 h 1541"/>
                <a:gd name="T8" fmla="*/ 741 w 2382"/>
                <a:gd name="T9" fmla="*/ 255 h 1541"/>
                <a:gd name="T10" fmla="*/ 0 w 2382"/>
                <a:gd name="T11" fmla="*/ 660 h 1541"/>
              </a:gdLst>
              <a:ahLst/>
              <a:cxnLst>
                <a:cxn ang="0">
                  <a:pos x="T0" y="T1"/>
                </a:cxn>
                <a:cxn ang="0">
                  <a:pos x="T2" y="T3"/>
                </a:cxn>
                <a:cxn ang="0">
                  <a:pos x="T4" y="T5"/>
                </a:cxn>
                <a:cxn ang="0">
                  <a:pos x="T6" y="T7"/>
                </a:cxn>
                <a:cxn ang="0">
                  <a:pos x="T8" y="T9"/>
                </a:cxn>
                <a:cxn ang="0">
                  <a:pos x="T10" y="T11"/>
                </a:cxn>
              </a:cxnLst>
              <a:rect l="0" t="0" r="r" b="b"/>
              <a:pathLst>
                <a:path w="2382" h="1541">
                  <a:moveTo>
                    <a:pt x="0" y="660"/>
                  </a:moveTo>
                  <a:cubicBezTo>
                    <a:pt x="1014" y="1541"/>
                    <a:pt x="1719" y="1512"/>
                    <a:pt x="2345" y="1125"/>
                  </a:cubicBezTo>
                  <a:cubicBezTo>
                    <a:pt x="1918" y="1108"/>
                    <a:pt x="1597" y="954"/>
                    <a:pt x="1220" y="772"/>
                  </a:cubicBezTo>
                  <a:cubicBezTo>
                    <a:pt x="1617" y="823"/>
                    <a:pt x="1963" y="944"/>
                    <a:pt x="2382" y="909"/>
                  </a:cubicBezTo>
                  <a:cubicBezTo>
                    <a:pt x="2015" y="488"/>
                    <a:pt x="1587" y="0"/>
                    <a:pt x="741" y="255"/>
                  </a:cubicBezTo>
                  <a:cubicBezTo>
                    <a:pt x="449" y="342"/>
                    <a:pt x="227" y="466"/>
                    <a:pt x="0" y="660"/>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zh-CN" altLang="en-US">
                <a:solidFill>
                  <a:schemeClr val="accent1"/>
                </a:solidFill>
              </a:endParaRPr>
            </a:p>
          </p:txBody>
        </p:sp>
        <p:sp>
          <p:nvSpPr>
            <p:cNvPr id="28" name="Freeform 8"/>
            <p:cNvSpPr>
              <a:spLocks/>
            </p:cNvSpPr>
            <p:nvPr/>
          </p:nvSpPr>
          <p:spPr bwMode="auto">
            <a:xfrm>
              <a:off x="6506055" y="3540643"/>
              <a:ext cx="1514947" cy="1087732"/>
            </a:xfrm>
            <a:custGeom>
              <a:avLst/>
              <a:gdLst>
                <a:gd name="T0" fmla="*/ 2304 w 2304"/>
                <a:gd name="T1" fmla="*/ 261 h 1650"/>
                <a:gd name="T2" fmla="*/ 0 w 2304"/>
                <a:gd name="T3" fmla="*/ 1044 h 1650"/>
                <a:gd name="T4" fmla="*/ 1172 w 2304"/>
                <a:gd name="T5" fmla="*/ 782 h 1650"/>
                <a:gd name="T6" fmla="*/ 77 w 2304"/>
                <a:gd name="T7" fmla="*/ 1253 h 1650"/>
                <a:gd name="T8" fmla="*/ 1857 w 2304"/>
                <a:gd name="T9" fmla="*/ 995 h 1650"/>
                <a:gd name="T10" fmla="*/ 2304 w 2304"/>
                <a:gd name="T11" fmla="*/ 261 h 1650"/>
              </a:gdLst>
              <a:ahLst/>
              <a:cxnLst>
                <a:cxn ang="0">
                  <a:pos x="T0" y="T1"/>
                </a:cxn>
                <a:cxn ang="0">
                  <a:pos x="T2" y="T3"/>
                </a:cxn>
                <a:cxn ang="0">
                  <a:pos x="T4" y="T5"/>
                </a:cxn>
                <a:cxn ang="0">
                  <a:pos x="T6" y="T7"/>
                </a:cxn>
                <a:cxn ang="0">
                  <a:pos x="T8" y="T9"/>
                </a:cxn>
                <a:cxn ang="0">
                  <a:pos x="T10" y="T11"/>
                </a:cxn>
              </a:cxnLst>
              <a:rect l="0" t="0" r="r" b="b"/>
              <a:pathLst>
                <a:path w="2304" h="1650">
                  <a:moveTo>
                    <a:pt x="2304" y="261"/>
                  </a:moveTo>
                  <a:cubicBezTo>
                    <a:pt x="962" y="0"/>
                    <a:pt x="355" y="384"/>
                    <a:pt x="0" y="1044"/>
                  </a:cubicBezTo>
                  <a:cubicBezTo>
                    <a:pt x="385" y="842"/>
                    <a:pt x="746" y="814"/>
                    <a:pt x="1172" y="782"/>
                  </a:cubicBezTo>
                  <a:cubicBezTo>
                    <a:pt x="795" y="939"/>
                    <a:pt x="428" y="1009"/>
                    <a:pt x="77" y="1253"/>
                  </a:cubicBezTo>
                  <a:cubicBezTo>
                    <a:pt x="615" y="1438"/>
                    <a:pt x="1240" y="1650"/>
                    <a:pt x="1857" y="995"/>
                  </a:cubicBezTo>
                  <a:cubicBezTo>
                    <a:pt x="2070" y="769"/>
                    <a:pt x="2203" y="547"/>
                    <a:pt x="2304" y="261"/>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zh-CN" altLang="en-US">
                <a:solidFill>
                  <a:schemeClr val="accent1"/>
                </a:solidFill>
              </a:endParaRPr>
            </a:p>
          </p:txBody>
        </p:sp>
        <p:sp>
          <p:nvSpPr>
            <p:cNvPr id="29" name="Freeform 9"/>
            <p:cNvSpPr>
              <a:spLocks/>
            </p:cNvSpPr>
            <p:nvPr/>
          </p:nvSpPr>
          <p:spPr bwMode="auto">
            <a:xfrm>
              <a:off x="5365751" y="4140200"/>
              <a:ext cx="1174750" cy="2717800"/>
            </a:xfrm>
            <a:custGeom>
              <a:avLst/>
              <a:gdLst>
                <a:gd name="T0" fmla="*/ 1624 w 1703"/>
                <a:gd name="T1" fmla="*/ 560 h 3938"/>
                <a:gd name="T2" fmla="*/ 1257 w 1703"/>
                <a:gd name="T3" fmla="*/ 1410 h 3938"/>
                <a:gd name="T4" fmla="*/ 1289 w 1703"/>
                <a:gd name="T5" fmla="*/ 3938 h 3938"/>
                <a:gd name="T6" fmla="*/ 699 w 1703"/>
                <a:gd name="T7" fmla="*/ 3938 h 3938"/>
                <a:gd name="T8" fmla="*/ 748 w 1703"/>
                <a:gd name="T9" fmla="*/ 1602 h 3938"/>
                <a:gd name="T10" fmla="*/ 425 w 1703"/>
                <a:gd name="T11" fmla="*/ 1112 h 3938"/>
                <a:gd name="T12" fmla="*/ 103 w 1703"/>
                <a:gd name="T13" fmla="*/ 901 h 3938"/>
                <a:gd name="T14" fmla="*/ 152 w 1703"/>
                <a:gd name="T15" fmla="*/ 780 h 3938"/>
                <a:gd name="T16" fmla="*/ 362 w 1703"/>
                <a:gd name="T17" fmla="*/ 913 h 3938"/>
                <a:gd name="T18" fmla="*/ 393 w 1703"/>
                <a:gd name="T19" fmla="*/ 864 h 3938"/>
                <a:gd name="T20" fmla="*/ 87 w 1703"/>
                <a:gd name="T21" fmla="*/ 516 h 3938"/>
                <a:gd name="T22" fmla="*/ 157 w 1703"/>
                <a:gd name="T23" fmla="*/ 387 h 3938"/>
                <a:gd name="T24" fmla="*/ 450 w 1703"/>
                <a:gd name="T25" fmla="*/ 696 h 3938"/>
                <a:gd name="T26" fmla="*/ 506 w 1703"/>
                <a:gd name="T27" fmla="*/ 643 h 3938"/>
                <a:gd name="T28" fmla="*/ 293 w 1703"/>
                <a:gd name="T29" fmla="*/ 224 h 3938"/>
                <a:gd name="T30" fmla="*/ 384 w 1703"/>
                <a:gd name="T31" fmla="*/ 164 h 3938"/>
                <a:gd name="T32" fmla="*/ 606 w 1703"/>
                <a:gd name="T33" fmla="*/ 547 h 3938"/>
                <a:gd name="T34" fmla="*/ 686 w 1703"/>
                <a:gd name="T35" fmla="*/ 628 h 3938"/>
                <a:gd name="T36" fmla="*/ 761 w 1703"/>
                <a:gd name="T37" fmla="*/ 590 h 3938"/>
                <a:gd name="T38" fmla="*/ 736 w 1703"/>
                <a:gd name="T39" fmla="*/ 106 h 3938"/>
                <a:gd name="T40" fmla="*/ 848 w 1703"/>
                <a:gd name="T41" fmla="*/ 81 h 3938"/>
                <a:gd name="T42" fmla="*/ 1015 w 1703"/>
                <a:gd name="T43" fmla="*/ 621 h 3938"/>
                <a:gd name="T44" fmla="*/ 1245 w 1703"/>
                <a:gd name="T45" fmla="*/ 733 h 3938"/>
                <a:gd name="T46" fmla="*/ 1500 w 1703"/>
                <a:gd name="T47" fmla="*/ 448 h 3938"/>
                <a:gd name="T48" fmla="*/ 1624 w 1703"/>
                <a:gd name="T49" fmla="*/ 560 h 3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03" h="3938">
                  <a:moveTo>
                    <a:pt x="1624" y="560"/>
                  </a:moveTo>
                  <a:cubicBezTo>
                    <a:pt x="1402" y="833"/>
                    <a:pt x="1318" y="1120"/>
                    <a:pt x="1257" y="1410"/>
                  </a:cubicBezTo>
                  <a:cubicBezTo>
                    <a:pt x="1214" y="1942"/>
                    <a:pt x="1249" y="3422"/>
                    <a:pt x="1289" y="3938"/>
                  </a:cubicBezTo>
                  <a:cubicBezTo>
                    <a:pt x="1092" y="3938"/>
                    <a:pt x="895" y="3938"/>
                    <a:pt x="699" y="3938"/>
                  </a:cubicBezTo>
                  <a:cubicBezTo>
                    <a:pt x="715" y="3481"/>
                    <a:pt x="732" y="2060"/>
                    <a:pt x="748" y="1602"/>
                  </a:cubicBezTo>
                  <a:cubicBezTo>
                    <a:pt x="669" y="1422"/>
                    <a:pt x="588" y="1242"/>
                    <a:pt x="425" y="1112"/>
                  </a:cubicBezTo>
                  <a:cubicBezTo>
                    <a:pt x="318" y="1042"/>
                    <a:pt x="210" y="971"/>
                    <a:pt x="103" y="901"/>
                  </a:cubicBezTo>
                  <a:cubicBezTo>
                    <a:pt x="0" y="834"/>
                    <a:pt x="24" y="718"/>
                    <a:pt x="152" y="780"/>
                  </a:cubicBezTo>
                  <a:cubicBezTo>
                    <a:pt x="230" y="829"/>
                    <a:pt x="291" y="864"/>
                    <a:pt x="362" y="913"/>
                  </a:cubicBezTo>
                  <a:cubicBezTo>
                    <a:pt x="399" y="926"/>
                    <a:pt x="439" y="934"/>
                    <a:pt x="393" y="864"/>
                  </a:cubicBezTo>
                  <a:cubicBezTo>
                    <a:pt x="291" y="746"/>
                    <a:pt x="188" y="634"/>
                    <a:pt x="87" y="516"/>
                  </a:cubicBezTo>
                  <a:cubicBezTo>
                    <a:pt x="5" y="390"/>
                    <a:pt x="79" y="326"/>
                    <a:pt x="157" y="387"/>
                  </a:cubicBezTo>
                  <a:cubicBezTo>
                    <a:pt x="256" y="495"/>
                    <a:pt x="351" y="588"/>
                    <a:pt x="450" y="696"/>
                  </a:cubicBezTo>
                  <a:cubicBezTo>
                    <a:pt x="503" y="746"/>
                    <a:pt x="561" y="776"/>
                    <a:pt x="506" y="643"/>
                  </a:cubicBezTo>
                  <a:cubicBezTo>
                    <a:pt x="438" y="496"/>
                    <a:pt x="362" y="371"/>
                    <a:pt x="293" y="224"/>
                  </a:cubicBezTo>
                  <a:cubicBezTo>
                    <a:pt x="262" y="110"/>
                    <a:pt x="315" y="107"/>
                    <a:pt x="384" y="164"/>
                  </a:cubicBezTo>
                  <a:cubicBezTo>
                    <a:pt x="471" y="281"/>
                    <a:pt x="512" y="406"/>
                    <a:pt x="606" y="547"/>
                  </a:cubicBezTo>
                  <a:cubicBezTo>
                    <a:pt x="632" y="582"/>
                    <a:pt x="659" y="609"/>
                    <a:pt x="686" y="628"/>
                  </a:cubicBezTo>
                  <a:cubicBezTo>
                    <a:pt x="727" y="669"/>
                    <a:pt x="749" y="645"/>
                    <a:pt x="761" y="590"/>
                  </a:cubicBezTo>
                  <a:cubicBezTo>
                    <a:pt x="766" y="440"/>
                    <a:pt x="752" y="269"/>
                    <a:pt x="736" y="106"/>
                  </a:cubicBezTo>
                  <a:cubicBezTo>
                    <a:pt x="744" y="7"/>
                    <a:pt x="792" y="0"/>
                    <a:pt x="848" y="81"/>
                  </a:cubicBezTo>
                  <a:cubicBezTo>
                    <a:pt x="904" y="261"/>
                    <a:pt x="959" y="441"/>
                    <a:pt x="1015" y="621"/>
                  </a:cubicBezTo>
                  <a:cubicBezTo>
                    <a:pt x="1081" y="779"/>
                    <a:pt x="1159" y="796"/>
                    <a:pt x="1245" y="733"/>
                  </a:cubicBezTo>
                  <a:cubicBezTo>
                    <a:pt x="1330" y="638"/>
                    <a:pt x="1415" y="543"/>
                    <a:pt x="1500" y="448"/>
                  </a:cubicBezTo>
                  <a:cubicBezTo>
                    <a:pt x="1624" y="342"/>
                    <a:pt x="1703" y="459"/>
                    <a:pt x="1624" y="560"/>
                  </a:cubicBezTo>
                  <a:close/>
                </a:path>
              </a:pathLst>
            </a:custGeom>
            <a:solidFill>
              <a:schemeClr val="tx1">
                <a:lumMod val="65000"/>
                <a:lumOff val="35000"/>
              </a:schemeClr>
            </a:solidFill>
            <a:ln>
              <a:noFill/>
            </a:ln>
            <a:extLst/>
          </p:spPr>
          <p:txBody>
            <a:bodyPr vert="horz" wrap="square" lIns="91440" tIns="45720" rIns="91440" bIns="45720" numCol="1" anchor="t" anchorCtr="0" compatLnSpc="1">
              <a:prstTxWarp prst="textNoShape">
                <a:avLst/>
              </a:prstTxWarp>
            </a:bodyPr>
            <a:lstStyle/>
            <a:p>
              <a:endParaRPr lang="zh-CN" altLang="en-US">
                <a:solidFill>
                  <a:schemeClr val="accent1"/>
                </a:solidFill>
              </a:endParaRPr>
            </a:p>
          </p:txBody>
        </p:sp>
        <p:sp>
          <p:nvSpPr>
            <p:cNvPr id="30" name="Freeform 10"/>
            <p:cNvSpPr>
              <a:spLocks/>
            </p:cNvSpPr>
            <p:nvPr/>
          </p:nvSpPr>
          <p:spPr bwMode="auto">
            <a:xfrm>
              <a:off x="6629401" y="4518025"/>
              <a:ext cx="1041008" cy="691928"/>
            </a:xfrm>
            <a:custGeom>
              <a:avLst/>
              <a:gdLst>
                <a:gd name="T0" fmla="*/ 1155 w 1155"/>
                <a:gd name="T1" fmla="*/ 605 h 764"/>
                <a:gd name="T2" fmla="*/ 41 w 1155"/>
                <a:gd name="T3" fmla="*/ 126 h 764"/>
                <a:gd name="T4" fmla="*/ 562 w 1155"/>
                <a:gd name="T5" fmla="*/ 420 h 764"/>
                <a:gd name="T6" fmla="*/ 0 w 1155"/>
                <a:gd name="T7" fmla="*/ 229 h 764"/>
                <a:gd name="T8" fmla="*/ 745 w 1155"/>
                <a:gd name="T9" fmla="*/ 727 h 764"/>
                <a:gd name="T10" fmla="*/ 1155 w 1155"/>
                <a:gd name="T11" fmla="*/ 605 h 764"/>
              </a:gdLst>
              <a:ahLst/>
              <a:cxnLst>
                <a:cxn ang="0">
                  <a:pos x="T0" y="T1"/>
                </a:cxn>
                <a:cxn ang="0">
                  <a:pos x="T2" y="T3"/>
                </a:cxn>
                <a:cxn ang="0">
                  <a:pos x="T4" y="T5"/>
                </a:cxn>
                <a:cxn ang="0">
                  <a:pos x="T6" y="T7"/>
                </a:cxn>
                <a:cxn ang="0">
                  <a:pos x="T8" y="T9"/>
                </a:cxn>
                <a:cxn ang="0">
                  <a:pos x="T10" y="T11"/>
                </a:cxn>
              </a:cxnLst>
              <a:rect l="0" t="0" r="r" b="b"/>
              <a:pathLst>
                <a:path w="1155" h="764">
                  <a:moveTo>
                    <a:pt x="1155" y="605"/>
                  </a:moveTo>
                  <a:cubicBezTo>
                    <a:pt x="746" y="60"/>
                    <a:pt x="393" y="0"/>
                    <a:pt x="41" y="126"/>
                  </a:cubicBezTo>
                  <a:cubicBezTo>
                    <a:pt x="252" y="179"/>
                    <a:pt x="394" y="289"/>
                    <a:pt x="562" y="420"/>
                  </a:cubicBezTo>
                  <a:cubicBezTo>
                    <a:pt x="371" y="352"/>
                    <a:pt x="212" y="256"/>
                    <a:pt x="0" y="229"/>
                  </a:cubicBezTo>
                  <a:cubicBezTo>
                    <a:pt x="137" y="477"/>
                    <a:pt x="298" y="764"/>
                    <a:pt x="745" y="727"/>
                  </a:cubicBezTo>
                  <a:cubicBezTo>
                    <a:pt x="899" y="715"/>
                    <a:pt x="1022" y="677"/>
                    <a:pt x="1155" y="605"/>
                  </a:cubicBez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zh-CN" altLang="en-US">
                <a:solidFill>
                  <a:schemeClr val="accent1"/>
                </a:solidFill>
              </a:endParaRPr>
            </a:p>
          </p:txBody>
        </p:sp>
      </p:grpSp>
      <p:grpSp>
        <p:nvGrpSpPr>
          <p:cNvPr id="41" name="组合 40"/>
          <p:cNvGrpSpPr/>
          <p:nvPr/>
        </p:nvGrpSpPr>
        <p:grpSpPr>
          <a:xfrm>
            <a:off x="535993" y="4799499"/>
            <a:ext cx="3427500" cy="1567012"/>
            <a:chOff x="917012" y="3787714"/>
            <a:chExt cx="3084920" cy="1567012"/>
          </a:xfrm>
        </p:grpSpPr>
        <p:sp>
          <p:nvSpPr>
            <p:cNvPr id="31" name="TextBox 12"/>
            <p:cNvSpPr txBox="1"/>
            <p:nvPr/>
          </p:nvSpPr>
          <p:spPr>
            <a:xfrm>
              <a:off x="917012" y="3787714"/>
              <a:ext cx="3084920" cy="338554"/>
            </a:xfrm>
            <a:prstGeom prst="rect">
              <a:avLst/>
            </a:prstGeom>
            <a:noFill/>
          </p:spPr>
          <p:txBody>
            <a:bodyPr wrap="square" rtlCol="0">
              <a:spAutoFit/>
            </a:bodyPr>
            <a:lstStyle>
              <a:defPPr>
                <a:defRPr lang="zh-CN"/>
              </a:defPPr>
              <a:lvl1pPr>
                <a:defRPr sz="2000" b="1">
                  <a:solidFill>
                    <a:schemeClr val="accent1"/>
                  </a:solidFill>
                  <a:latin typeface="+mj-ea"/>
                  <a:ea typeface="+mj-ea"/>
                </a:defRPr>
              </a:lvl1pPr>
            </a:lstStyle>
            <a:p>
              <a:r>
                <a:rPr lang="zh-CN" altLang="en-US" sz="1600" dirty="0">
                  <a:solidFill>
                    <a:schemeClr val="tx1"/>
                  </a:solidFill>
                  <a:latin typeface="微软雅黑" panose="020B0503020204020204" pitchFamily="34" charset="-122"/>
                  <a:ea typeface="微软雅黑" panose="020B0503020204020204" pitchFamily="34" charset="-122"/>
                </a:rPr>
                <a:t>基础研究和原始创新取得重要</a:t>
              </a:r>
              <a:r>
                <a:rPr lang="zh-CN" altLang="en-US" sz="1600" dirty="0" smtClean="0">
                  <a:solidFill>
                    <a:schemeClr val="tx1"/>
                  </a:solidFill>
                  <a:latin typeface="微软雅黑" panose="020B0503020204020204" pitchFamily="34" charset="-122"/>
                  <a:ea typeface="微软雅黑" panose="020B0503020204020204" pitchFamily="34" charset="-122"/>
                </a:rPr>
                <a:t>进展</a:t>
              </a:r>
              <a:endParaRPr lang="zh-CN" altLang="en-US" sz="1600" dirty="0">
                <a:solidFill>
                  <a:schemeClr val="tx1"/>
                </a:solidFill>
                <a:latin typeface="微软雅黑" panose="020B0503020204020204" pitchFamily="34" charset="-122"/>
                <a:ea typeface="微软雅黑" panose="020B0503020204020204" pitchFamily="34" charset="-122"/>
              </a:endParaRPr>
            </a:p>
          </p:txBody>
        </p:sp>
        <p:sp>
          <p:nvSpPr>
            <p:cNvPr id="32" name="TextBox 13"/>
            <p:cNvSpPr txBox="1"/>
            <p:nvPr/>
          </p:nvSpPr>
          <p:spPr>
            <a:xfrm>
              <a:off x="917013" y="4185175"/>
              <a:ext cx="2996019" cy="1169551"/>
            </a:xfrm>
            <a:prstGeom prst="rect">
              <a:avLst/>
            </a:prstGeom>
            <a:noFill/>
          </p:spPr>
          <p:txBody>
            <a:bodyPr wrap="square" rtlCol="0">
              <a:spAutoFit/>
            </a:bodyPr>
            <a:lstStyle>
              <a:defPPr>
                <a:defRPr lang="zh-CN"/>
              </a:defPPr>
              <a:lvl1pPr>
                <a:defRPr>
                  <a:latin typeface="+mn-ea"/>
                  <a:ea typeface="+mn-ea"/>
                </a:defRPr>
              </a:lvl1pPr>
            </a:lstStyle>
            <a:p>
              <a:pPr marL="285750" indent="-285750" algn="just">
                <a:buFont typeface="Wingdings" panose="05000000000000000000" pitchFamily="2" charset="2"/>
                <a:buChar char="n"/>
              </a:pPr>
              <a:r>
                <a:rPr lang="zh-CN" altLang="en-US" sz="1400" dirty="0"/>
                <a:t>化学、材料、物理、工程等</a:t>
              </a:r>
              <a:r>
                <a:rPr lang="zh-CN" altLang="en-US" sz="1400" dirty="0" smtClean="0"/>
                <a:t>学科</a:t>
              </a:r>
              <a:endParaRPr lang="en-US" altLang="zh-CN" sz="1400" dirty="0" smtClean="0"/>
            </a:p>
            <a:p>
              <a:pPr marL="285750" indent="-285750" algn="just">
                <a:buFont typeface="Wingdings" panose="05000000000000000000" pitchFamily="2" charset="2"/>
                <a:buChar char="n"/>
              </a:pPr>
              <a:r>
                <a:rPr lang="zh-CN" altLang="en-US" sz="1400" dirty="0"/>
                <a:t>量子信息、干细胞、脑科学</a:t>
              </a:r>
              <a:r>
                <a:rPr lang="zh-CN" altLang="en-US" sz="1400" dirty="0" smtClean="0"/>
                <a:t>等</a:t>
              </a:r>
              <a:endParaRPr lang="en-US" altLang="zh-CN" sz="1400" dirty="0" smtClean="0"/>
            </a:p>
            <a:p>
              <a:pPr marL="285750" indent="-285750" algn="just">
                <a:buFont typeface="Wingdings" panose="05000000000000000000" pitchFamily="2" charset="2"/>
                <a:buChar char="n"/>
              </a:pPr>
              <a:r>
                <a:rPr lang="zh-CN" altLang="en-US" sz="1400" dirty="0"/>
                <a:t>重大基础研究任务：“嫦娥五号”、“天问一号”、“怀柔一号”、“慧眼号”、</a:t>
              </a:r>
              <a:r>
                <a:rPr lang="zh-CN" altLang="en-US" sz="1400" dirty="0" smtClean="0"/>
                <a:t>“人造太阳”</a:t>
              </a:r>
              <a:r>
                <a:rPr lang="en-US" altLang="zh-CN" sz="1400" dirty="0" smtClean="0"/>
                <a:t>……</a:t>
              </a:r>
              <a:endParaRPr lang="zh-CN" altLang="en-US" sz="1400" dirty="0"/>
            </a:p>
          </p:txBody>
        </p:sp>
      </p:grpSp>
      <p:grpSp>
        <p:nvGrpSpPr>
          <p:cNvPr id="42" name="组合 41"/>
          <p:cNvGrpSpPr/>
          <p:nvPr/>
        </p:nvGrpSpPr>
        <p:grpSpPr>
          <a:xfrm>
            <a:off x="535993" y="2603716"/>
            <a:ext cx="3509160" cy="1782456"/>
            <a:chOff x="1303755" y="1852552"/>
            <a:chExt cx="3174583" cy="1782456"/>
          </a:xfrm>
        </p:grpSpPr>
        <p:sp>
          <p:nvSpPr>
            <p:cNvPr id="33" name="TextBox 14"/>
            <p:cNvSpPr txBox="1"/>
            <p:nvPr/>
          </p:nvSpPr>
          <p:spPr>
            <a:xfrm>
              <a:off x="1303755" y="1852552"/>
              <a:ext cx="3174583" cy="338554"/>
            </a:xfrm>
            <a:prstGeom prst="rect">
              <a:avLst/>
            </a:prstGeom>
            <a:noFill/>
          </p:spPr>
          <p:txBody>
            <a:bodyPr wrap="square" rtlCol="0">
              <a:spAutoFit/>
            </a:bodyPr>
            <a:lstStyle>
              <a:defPPr>
                <a:defRPr lang="zh-CN"/>
              </a:defPPr>
              <a:lvl1pPr>
                <a:defRPr sz="2000" b="1">
                  <a:solidFill>
                    <a:schemeClr val="accent1"/>
                  </a:solidFill>
                  <a:latin typeface="+mj-ea"/>
                  <a:ea typeface="+mj-ea"/>
                </a:defRPr>
              </a:lvl1pPr>
            </a:lstStyle>
            <a:p>
              <a:r>
                <a:rPr lang="zh-CN" altLang="en-US" sz="1600" dirty="0">
                  <a:solidFill>
                    <a:schemeClr val="tx1"/>
                  </a:solidFill>
                  <a:latin typeface="微软雅黑" panose="020B0503020204020204" pitchFamily="34" charset="-122"/>
                  <a:ea typeface="微软雅黑" panose="020B0503020204020204" pitchFamily="34" charset="-122"/>
                </a:rPr>
                <a:t>战略高技术领域取得新</a:t>
              </a:r>
              <a:r>
                <a:rPr lang="zh-CN" altLang="en-US" sz="1600" dirty="0" smtClean="0">
                  <a:solidFill>
                    <a:schemeClr val="tx1"/>
                  </a:solidFill>
                  <a:latin typeface="微软雅黑" panose="020B0503020204020204" pitchFamily="34" charset="-122"/>
                  <a:ea typeface="微软雅黑" panose="020B0503020204020204" pitchFamily="34" charset="-122"/>
                </a:rPr>
                <a:t>跨越</a:t>
              </a:r>
              <a:endParaRPr lang="zh-CN" altLang="en-US" sz="1600" dirty="0">
                <a:solidFill>
                  <a:schemeClr val="tx1"/>
                </a:solidFill>
                <a:latin typeface="微软雅黑" panose="020B0503020204020204" pitchFamily="34" charset="-122"/>
                <a:ea typeface="微软雅黑" panose="020B0503020204020204" pitchFamily="34" charset="-122"/>
              </a:endParaRPr>
            </a:p>
          </p:txBody>
        </p:sp>
        <p:sp>
          <p:nvSpPr>
            <p:cNvPr id="34" name="TextBox 15"/>
            <p:cNvSpPr txBox="1"/>
            <p:nvPr/>
          </p:nvSpPr>
          <p:spPr>
            <a:xfrm>
              <a:off x="1303757" y="2250013"/>
              <a:ext cx="3174581" cy="1384995"/>
            </a:xfrm>
            <a:prstGeom prst="rect">
              <a:avLst/>
            </a:prstGeom>
            <a:noFill/>
          </p:spPr>
          <p:txBody>
            <a:bodyPr wrap="square" rtlCol="0">
              <a:spAutoFit/>
            </a:bodyPr>
            <a:lstStyle>
              <a:defPPr>
                <a:defRPr lang="zh-CN"/>
              </a:defPPr>
              <a:lvl1pPr algn="just" eaLnBrk="1">
                <a:defRPr>
                  <a:solidFill>
                    <a:schemeClr val="accent1"/>
                  </a:solidFill>
                  <a:latin typeface="+mn-ea"/>
                  <a:ea typeface="+mn-ea"/>
                </a:defRPr>
              </a:lvl1pPr>
            </a:lstStyle>
            <a:p>
              <a:r>
                <a:rPr lang="zh-CN" altLang="en-US" sz="1400" dirty="0" smtClean="0">
                  <a:solidFill>
                    <a:schemeClr val="tx1"/>
                  </a:solidFill>
                </a:rPr>
                <a:t>在</a:t>
              </a:r>
              <a:r>
                <a:rPr lang="zh-CN" altLang="en-US" sz="1400" dirty="0">
                  <a:solidFill>
                    <a:schemeClr val="tx1"/>
                  </a:solidFill>
                </a:rPr>
                <a:t>深海、深空、深地、深蓝等领域积极抢占科技制高点：“海斗一号</a:t>
              </a:r>
              <a:r>
                <a:rPr lang="zh-CN" altLang="en-US" sz="1400" dirty="0" smtClean="0">
                  <a:solidFill>
                    <a:schemeClr val="tx1"/>
                  </a:solidFill>
                </a:rPr>
                <a:t>” ，</a:t>
              </a:r>
              <a:r>
                <a:rPr lang="zh-CN" altLang="en-US" sz="1400" dirty="0">
                  <a:solidFill>
                    <a:schemeClr val="tx1"/>
                  </a:solidFill>
                </a:rPr>
                <a:t>“奋斗者”</a:t>
              </a:r>
              <a:r>
                <a:rPr lang="zh-CN" altLang="en-US" sz="1400" dirty="0" smtClean="0">
                  <a:solidFill>
                    <a:schemeClr val="tx1"/>
                  </a:solidFill>
                </a:rPr>
                <a:t>号，</a:t>
              </a:r>
              <a:r>
                <a:rPr lang="zh-CN" altLang="en-US" sz="1400" dirty="0">
                  <a:solidFill>
                    <a:schemeClr val="tx1"/>
                  </a:solidFill>
                </a:rPr>
                <a:t>北斗</a:t>
              </a:r>
              <a:r>
                <a:rPr lang="zh-CN" altLang="en-US" sz="1400" dirty="0" smtClean="0">
                  <a:solidFill>
                    <a:schemeClr val="tx1"/>
                  </a:solidFill>
                </a:rPr>
                <a:t>卫星导航系统，</a:t>
              </a:r>
              <a:r>
                <a:rPr lang="zh-CN" altLang="en-US" sz="1400" dirty="0">
                  <a:solidFill>
                    <a:schemeClr val="tx1"/>
                  </a:solidFill>
                </a:rPr>
                <a:t>中国空间站天和核心舱成功发射，</a:t>
              </a:r>
              <a:r>
                <a:rPr lang="zh-CN" altLang="en-US" sz="1400" dirty="0" smtClean="0">
                  <a:solidFill>
                    <a:schemeClr val="tx1"/>
                  </a:solidFill>
                </a:rPr>
                <a:t>“长征五号” ， “</a:t>
              </a:r>
              <a:r>
                <a:rPr lang="zh-CN" altLang="en-US" sz="1400" dirty="0">
                  <a:solidFill>
                    <a:schemeClr val="tx1"/>
                  </a:solidFill>
                </a:rPr>
                <a:t>神威</a:t>
              </a:r>
              <a:r>
                <a:rPr lang="en-US" altLang="zh-CN" sz="1400" dirty="0">
                  <a:solidFill>
                    <a:schemeClr val="tx1"/>
                  </a:solidFill>
                </a:rPr>
                <a:t>·</a:t>
              </a:r>
              <a:r>
                <a:rPr lang="zh-CN" altLang="en-US" sz="1400" dirty="0">
                  <a:solidFill>
                    <a:schemeClr val="tx1"/>
                  </a:solidFill>
                </a:rPr>
                <a:t>太湖之光</a:t>
              </a:r>
              <a:r>
                <a:rPr lang="zh-CN" altLang="en-US" sz="1400" dirty="0" smtClean="0">
                  <a:solidFill>
                    <a:schemeClr val="tx1"/>
                  </a:solidFill>
                </a:rPr>
                <a:t>” ，“墨子号”。“天鲲号”，“</a:t>
              </a:r>
              <a:r>
                <a:rPr lang="zh-CN" altLang="en-US" sz="1400" dirty="0">
                  <a:solidFill>
                    <a:schemeClr val="tx1"/>
                  </a:solidFill>
                </a:rPr>
                <a:t>国和一号”和“华龙一号</a:t>
              </a:r>
              <a:r>
                <a:rPr lang="zh-CN" altLang="en-US" sz="1400" dirty="0" smtClean="0">
                  <a:solidFill>
                    <a:schemeClr val="tx1"/>
                  </a:solidFill>
                </a:rPr>
                <a:t>” 。</a:t>
              </a:r>
              <a:endParaRPr lang="zh-CN" altLang="en-US" sz="1400" dirty="0">
                <a:solidFill>
                  <a:schemeClr val="tx1"/>
                </a:solidFill>
              </a:endParaRPr>
            </a:p>
          </p:txBody>
        </p:sp>
      </p:grpSp>
      <p:grpSp>
        <p:nvGrpSpPr>
          <p:cNvPr id="43" name="组合 42"/>
          <p:cNvGrpSpPr/>
          <p:nvPr/>
        </p:nvGrpSpPr>
        <p:grpSpPr>
          <a:xfrm>
            <a:off x="3962703" y="1535395"/>
            <a:ext cx="5086704" cy="1351568"/>
            <a:chOff x="5412445" y="821721"/>
            <a:chExt cx="5086704" cy="1351568"/>
          </a:xfrm>
        </p:grpSpPr>
        <p:sp>
          <p:nvSpPr>
            <p:cNvPr id="35" name="TextBox 17"/>
            <p:cNvSpPr txBox="1"/>
            <p:nvPr/>
          </p:nvSpPr>
          <p:spPr>
            <a:xfrm>
              <a:off x="5412445" y="821721"/>
              <a:ext cx="4193281" cy="338554"/>
            </a:xfrm>
            <a:prstGeom prst="rect">
              <a:avLst/>
            </a:prstGeom>
            <a:noFill/>
          </p:spPr>
          <p:txBody>
            <a:bodyPr wrap="square" rtlCol="0">
              <a:spAutoFit/>
            </a:bodyPr>
            <a:lstStyle>
              <a:defPPr>
                <a:defRPr lang="zh-CN"/>
              </a:defPPr>
              <a:lvl1pPr>
                <a:defRPr sz="2000" b="1">
                  <a:solidFill>
                    <a:schemeClr val="accent1"/>
                  </a:solidFill>
                  <a:latin typeface="+mj-ea"/>
                  <a:ea typeface="+mj-ea"/>
                </a:defRPr>
              </a:lvl1pPr>
            </a:lstStyle>
            <a:p>
              <a:r>
                <a:rPr lang="zh-CN" altLang="en-US" sz="1600" dirty="0">
                  <a:solidFill>
                    <a:schemeClr val="tx1"/>
                  </a:solidFill>
                  <a:latin typeface="微软雅黑" panose="020B0503020204020204" pitchFamily="34" charset="-122"/>
                  <a:ea typeface="微软雅黑" panose="020B0503020204020204" pitchFamily="34" charset="-122"/>
                </a:rPr>
                <a:t>科技在新冠肺炎疫情防控中发挥了重要</a:t>
              </a:r>
              <a:r>
                <a:rPr lang="zh-CN" altLang="en-US" sz="1600" dirty="0" smtClean="0">
                  <a:solidFill>
                    <a:schemeClr val="tx1"/>
                  </a:solidFill>
                  <a:latin typeface="微软雅黑" panose="020B0503020204020204" pitchFamily="34" charset="-122"/>
                  <a:ea typeface="微软雅黑" panose="020B0503020204020204" pitchFamily="34" charset="-122"/>
                </a:rPr>
                <a:t>作用</a:t>
              </a:r>
              <a:endParaRPr lang="zh-CN" altLang="en-US" sz="1600" dirty="0">
                <a:solidFill>
                  <a:schemeClr val="tx1"/>
                </a:solidFill>
                <a:latin typeface="微软雅黑" panose="020B0503020204020204" pitchFamily="34" charset="-122"/>
                <a:ea typeface="微软雅黑" panose="020B0503020204020204" pitchFamily="34" charset="-122"/>
              </a:endParaRPr>
            </a:p>
          </p:txBody>
        </p:sp>
        <p:sp>
          <p:nvSpPr>
            <p:cNvPr id="36" name="TextBox 18"/>
            <p:cNvSpPr txBox="1"/>
            <p:nvPr/>
          </p:nvSpPr>
          <p:spPr>
            <a:xfrm>
              <a:off x="5412447" y="1219182"/>
              <a:ext cx="5086702" cy="954107"/>
            </a:xfrm>
            <a:prstGeom prst="rect">
              <a:avLst/>
            </a:prstGeom>
            <a:noFill/>
          </p:spPr>
          <p:txBody>
            <a:bodyPr wrap="square" rtlCol="0">
              <a:spAutoFit/>
            </a:bodyPr>
            <a:lstStyle>
              <a:defPPr>
                <a:defRPr lang="zh-CN"/>
              </a:defPPr>
              <a:lvl1pPr algn="just" eaLnBrk="1">
                <a:defRPr sz="1600">
                  <a:solidFill>
                    <a:schemeClr val="accent1"/>
                  </a:solidFill>
                  <a:latin typeface="+mn-ea"/>
                  <a:ea typeface="+mn-ea"/>
                </a:defRPr>
              </a:lvl1pPr>
            </a:lstStyle>
            <a:p>
              <a:r>
                <a:rPr lang="zh-CN" altLang="en-US" sz="1400" dirty="0">
                  <a:solidFill>
                    <a:schemeClr val="tx1"/>
                  </a:solidFill>
                </a:rPr>
                <a:t>成功分离出世界上首个新冠病毒毒株，完成病毒基因组测序，开发一批临床救治药物、检测设备和试剂，研发应用多款疫苗，科技在控制传染、病毒溯源、疾病救治、疫苗和药物研发、复工复产等方面提供了有力支撑，打了一场成功的科技抗疫战。</a:t>
              </a:r>
              <a:endParaRPr lang="zh-CN" altLang="en-US" sz="1400" dirty="0">
                <a:solidFill>
                  <a:schemeClr val="tx1"/>
                </a:solidFill>
              </a:endParaRPr>
            </a:p>
          </p:txBody>
        </p:sp>
      </p:grpSp>
      <p:grpSp>
        <p:nvGrpSpPr>
          <p:cNvPr id="44" name="组合 43"/>
          <p:cNvGrpSpPr/>
          <p:nvPr/>
        </p:nvGrpSpPr>
        <p:grpSpPr>
          <a:xfrm>
            <a:off x="8021002" y="3058192"/>
            <a:ext cx="3798843" cy="1997899"/>
            <a:chOff x="8252691" y="2638993"/>
            <a:chExt cx="2670226" cy="1997899"/>
          </a:xfrm>
        </p:grpSpPr>
        <p:sp>
          <p:nvSpPr>
            <p:cNvPr id="37" name="TextBox 19"/>
            <p:cNvSpPr txBox="1"/>
            <p:nvPr/>
          </p:nvSpPr>
          <p:spPr>
            <a:xfrm>
              <a:off x="8252691" y="2638993"/>
              <a:ext cx="2670226" cy="338554"/>
            </a:xfrm>
            <a:prstGeom prst="rect">
              <a:avLst/>
            </a:prstGeom>
            <a:noFill/>
          </p:spPr>
          <p:txBody>
            <a:bodyPr wrap="square" rtlCol="0">
              <a:spAutoFit/>
            </a:bodyPr>
            <a:lstStyle>
              <a:defPPr>
                <a:defRPr lang="zh-CN"/>
              </a:defPPr>
              <a:lvl1pPr>
                <a:defRPr sz="2000" b="1">
                  <a:solidFill>
                    <a:schemeClr val="accent1"/>
                  </a:solidFill>
                  <a:latin typeface="+mj-ea"/>
                  <a:ea typeface="+mj-ea"/>
                </a:defRPr>
              </a:lvl1pPr>
            </a:lstStyle>
            <a:p>
              <a:r>
                <a:rPr lang="zh-CN" altLang="en-US" sz="1600" dirty="0">
                  <a:solidFill>
                    <a:schemeClr val="tx1"/>
                  </a:solidFill>
                  <a:latin typeface="微软雅黑" panose="020B0503020204020204" pitchFamily="34" charset="-122"/>
                  <a:ea typeface="微软雅黑" panose="020B0503020204020204" pitchFamily="34" charset="-122"/>
                </a:rPr>
                <a:t>民生科技领域取得显著</a:t>
              </a:r>
              <a:r>
                <a:rPr lang="zh-CN" altLang="en-US" sz="1600" dirty="0" smtClean="0">
                  <a:solidFill>
                    <a:schemeClr val="tx1"/>
                  </a:solidFill>
                  <a:latin typeface="微软雅黑" panose="020B0503020204020204" pitchFamily="34" charset="-122"/>
                  <a:ea typeface="微软雅黑" panose="020B0503020204020204" pitchFamily="34" charset="-122"/>
                </a:rPr>
                <a:t>成效</a:t>
              </a:r>
              <a:endParaRPr lang="zh-CN" altLang="en-US" sz="1600" dirty="0">
                <a:solidFill>
                  <a:schemeClr val="tx1"/>
                </a:solidFill>
                <a:latin typeface="微软雅黑" panose="020B0503020204020204" pitchFamily="34" charset="-122"/>
                <a:ea typeface="微软雅黑" panose="020B0503020204020204" pitchFamily="34" charset="-122"/>
              </a:endParaRPr>
            </a:p>
          </p:txBody>
        </p:sp>
        <p:sp>
          <p:nvSpPr>
            <p:cNvPr id="38" name="TextBox 20"/>
            <p:cNvSpPr txBox="1"/>
            <p:nvPr/>
          </p:nvSpPr>
          <p:spPr>
            <a:xfrm>
              <a:off x="8252694" y="3036454"/>
              <a:ext cx="2670223" cy="1600438"/>
            </a:xfrm>
            <a:prstGeom prst="rect">
              <a:avLst/>
            </a:prstGeom>
            <a:noFill/>
          </p:spPr>
          <p:txBody>
            <a:bodyPr wrap="square" rtlCol="0">
              <a:spAutoFit/>
            </a:bodyPr>
            <a:lstStyle>
              <a:defPPr>
                <a:defRPr lang="zh-CN"/>
              </a:defPPr>
              <a:lvl1pPr>
                <a:defRPr>
                  <a:latin typeface="+mn-ea"/>
                  <a:ea typeface="+mn-ea"/>
                </a:defRPr>
              </a:lvl1pPr>
            </a:lstStyle>
            <a:p>
              <a:r>
                <a:rPr lang="zh-CN" altLang="en-US" sz="1400" dirty="0"/>
                <a:t>医用重离子加速器、磁共振、彩超、</a:t>
              </a:r>
              <a:r>
                <a:rPr lang="en-US" altLang="zh-CN" sz="1400" dirty="0"/>
                <a:t>CT</a:t>
              </a:r>
              <a:r>
                <a:rPr lang="zh-CN" altLang="en-US" sz="1400" dirty="0"/>
                <a:t>等高端医疗装备国产化替代取得重大进展。运用科技手段构建精准扶贫新模式，为贫困地区培育科技产业、培养科技人才，科技在打赢脱贫攻坚战中发挥了重要作用。煤炭清洁高效燃烧、钢铁多污染物超低排放控制等多项关键技术推广应用，促进了空气质量改善。</a:t>
              </a:r>
              <a:endParaRPr lang="zh-CN" altLang="en-US" sz="1400" dirty="0"/>
            </a:p>
          </p:txBody>
        </p:sp>
      </p:grpSp>
      <p:grpSp>
        <p:nvGrpSpPr>
          <p:cNvPr id="45" name="组合 44"/>
          <p:cNvGrpSpPr/>
          <p:nvPr/>
        </p:nvGrpSpPr>
        <p:grpSpPr>
          <a:xfrm>
            <a:off x="7759309" y="5215134"/>
            <a:ext cx="3916684" cy="1351568"/>
            <a:chOff x="7795490" y="4595384"/>
            <a:chExt cx="3916684" cy="1351568"/>
          </a:xfrm>
        </p:grpSpPr>
        <p:sp>
          <p:nvSpPr>
            <p:cNvPr id="39" name="TextBox 21"/>
            <p:cNvSpPr txBox="1"/>
            <p:nvPr/>
          </p:nvSpPr>
          <p:spPr>
            <a:xfrm>
              <a:off x="7795490" y="4595384"/>
              <a:ext cx="2776755" cy="338554"/>
            </a:xfrm>
            <a:prstGeom prst="rect">
              <a:avLst/>
            </a:prstGeom>
            <a:noFill/>
          </p:spPr>
          <p:txBody>
            <a:bodyPr wrap="square" rtlCol="0">
              <a:spAutoFit/>
            </a:bodyPr>
            <a:lstStyle>
              <a:defPPr>
                <a:defRPr lang="zh-CN"/>
              </a:defPPr>
              <a:lvl1pPr>
                <a:defRPr sz="2000" b="1">
                  <a:solidFill>
                    <a:schemeClr val="accent1"/>
                  </a:solidFill>
                  <a:latin typeface="+mj-ea"/>
                  <a:ea typeface="+mj-ea"/>
                </a:defRPr>
              </a:lvl1pPr>
            </a:lstStyle>
            <a:p>
              <a:r>
                <a:rPr lang="zh-CN" altLang="en-US" sz="1600" dirty="0">
                  <a:solidFill>
                    <a:schemeClr val="tx1"/>
                  </a:solidFill>
                  <a:latin typeface="微软雅黑" panose="020B0503020204020204" pitchFamily="34" charset="-122"/>
                  <a:ea typeface="微软雅黑" panose="020B0503020204020204" pitchFamily="34" charset="-122"/>
                </a:rPr>
                <a:t>国防科技创新取得重大成就</a:t>
              </a:r>
              <a:endParaRPr lang="zh-CN" altLang="en-US" sz="1600" dirty="0">
                <a:solidFill>
                  <a:schemeClr val="tx1"/>
                </a:solidFill>
                <a:latin typeface="微软雅黑" panose="020B0503020204020204" pitchFamily="34" charset="-122"/>
                <a:ea typeface="微软雅黑" panose="020B0503020204020204" pitchFamily="34" charset="-122"/>
              </a:endParaRPr>
            </a:p>
          </p:txBody>
        </p:sp>
        <p:sp>
          <p:nvSpPr>
            <p:cNvPr id="40" name="TextBox 22"/>
            <p:cNvSpPr txBox="1"/>
            <p:nvPr/>
          </p:nvSpPr>
          <p:spPr>
            <a:xfrm>
              <a:off x="7795492" y="4992845"/>
              <a:ext cx="3916682" cy="954107"/>
            </a:xfrm>
            <a:prstGeom prst="rect">
              <a:avLst/>
            </a:prstGeom>
            <a:noFill/>
          </p:spPr>
          <p:txBody>
            <a:bodyPr wrap="square" rtlCol="0">
              <a:spAutoFit/>
            </a:bodyPr>
            <a:lstStyle>
              <a:defPPr>
                <a:defRPr lang="zh-CN"/>
              </a:defPPr>
              <a:lvl1pPr>
                <a:defRPr>
                  <a:latin typeface="+mn-ea"/>
                  <a:ea typeface="+mn-ea"/>
                </a:defRPr>
              </a:lvl1pPr>
            </a:lstStyle>
            <a:p>
              <a:r>
                <a:rPr lang="zh-CN" altLang="en-US" sz="1400" dirty="0"/>
                <a:t>国防科技有力支撑重大武器装备研制发展，首艘国产航母下水，第五代战机歼</a:t>
              </a:r>
              <a:r>
                <a:rPr lang="en-US" altLang="zh-CN" sz="1400" dirty="0"/>
                <a:t>20</a:t>
              </a:r>
              <a:r>
                <a:rPr lang="zh-CN" altLang="en-US" sz="1400" dirty="0"/>
                <a:t>正式服役。东风－</a:t>
              </a:r>
              <a:r>
                <a:rPr lang="en-US" altLang="zh-CN" sz="1400" dirty="0"/>
                <a:t>17</a:t>
              </a:r>
              <a:r>
                <a:rPr lang="zh-CN" altLang="en-US" sz="1400" dirty="0"/>
                <a:t>弹道导弹研制成功，我国在高超音速武器方面走在</a:t>
              </a:r>
              <a:r>
                <a:rPr lang="zh-CN" altLang="en-US" sz="1400" dirty="0" smtClean="0"/>
                <a:t>前列。</a:t>
              </a:r>
              <a:endParaRPr lang="zh-CN" altLang="en-US" sz="1400" dirty="0"/>
            </a:p>
          </p:txBody>
        </p:sp>
      </p:grpSp>
    </p:spTree>
    <p:extLst>
      <p:ext uri="{BB962C8B-B14F-4D97-AF65-F5344CB8AC3E}">
        <p14:creationId xmlns:p14="http://schemas.microsoft.com/office/powerpoint/2010/main" val="2331426394"/>
      </p:ext>
    </p:extLst>
  </p:cSld>
  <p:clrMapOvr>
    <a:masterClrMapping/>
  </p:clrMapOvr>
  <p:transition>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74432" y="138849"/>
            <a:ext cx="11483476" cy="369332"/>
          </a:xfrm>
          <a:prstGeom prst="rect">
            <a:avLst/>
          </a:prstGeom>
          <a:noFill/>
          <a:ln>
            <a:noFill/>
          </a:ln>
        </p:spPr>
        <p:txBody>
          <a:bodyPr wrap="square" rtlCol="0">
            <a:spAutoFit/>
          </a:bodyPr>
          <a:lstStyle/>
          <a:p>
            <a:r>
              <a:rPr lang="zh-CN" altLang="en-US" b="1" dirty="0">
                <a:solidFill>
                  <a:schemeClr val="bg1"/>
                </a:solidFill>
                <a:effectLst>
                  <a:outerShdw blurRad="38100" dist="38100" dir="2700000" algn="tl">
                    <a:srgbClr val="000000">
                      <a:alpha val="43137"/>
                    </a:srgbClr>
                  </a:outerShdw>
                </a:effectLst>
                <a:latin typeface="微软雅黑" panose="020B0503020204020204" pitchFamily="82" charset="2"/>
                <a:ea typeface="微软雅黑" panose="020B0503020204020204" pitchFamily="82" charset="2"/>
              </a:rPr>
              <a:t>在中国科学院第二十次院士大会、中国工程院第十五次院士大会、中国科协第十次全国代表大会上的讲话</a:t>
            </a:r>
          </a:p>
        </p:txBody>
      </p:sp>
      <p:grpSp>
        <p:nvGrpSpPr>
          <p:cNvPr id="13" name="组合 12"/>
          <p:cNvGrpSpPr/>
          <p:nvPr/>
        </p:nvGrpSpPr>
        <p:grpSpPr>
          <a:xfrm>
            <a:off x="644022" y="1674891"/>
            <a:ext cx="10995343" cy="4753145"/>
            <a:chOff x="959" y="4355"/>
            <a:chExt cx="17127" cy="7124"/>
          </a:xfrm>
        </p:grpSpPr>
        <p:sp>
          <p:nvSpPr>
            <p:cNvPr id="14" name="矩形 13"/>
            <p:cNvSpPr/>
            <p:nvPr/>
          </p:nvSpPr>
          <p:spPr>
            <a:xfrm>
              <a:off x="1136" y="4529"/>
              <a:ext cx="16772" cy="6781"/>
            </a:xfrm>
            <a:prstGeom prst="rect">
              <a:avLst/>
            </a:prstGeom>
          </p:spPr>
          <p:txBody>
            <a:bodyPr wrap="square">
              <a:spAutoFit/>
            </a:bodyPr>
            <a:lstStyle/>
            <a:p>
              <a:pPr>
                <a:lnSpc>
                  <a:spcPct val="150000"/>
                </a:lnSpc>
              </a:pPr>
              <a:r>
                <a:rPr lang="zh-CN" altLang="en-US" sz="1600" dirty="0" smtClean="0">
                  <a:solidFill>
                    <a:srgbClr val="663300"/>
                  </a:solidFill>
                  <a:latin typeface="微软雅黑" panose="020B0503020204020204" pitchFamily="34" charset="-122"/>
                  <a:ea typeface="微软雅黑" panose="020B0503020204020204" pitchFamily="34" charset="-122"/>
                </a:rPr>
                <a:t>     </a:t>
              </a:r>
              <a:r>
                <a:rPr lang="zh-CN" altLang="en-US" sz="1600" b="1" dirty="0" smtClean="0">
                  <a:solidFill>
                    <a:srgbClr val="FF0000"/>
                  </a:solidFill>
                  <a:latin typeface="微软雅黑" panose="020B0503020204020204" pitchFamily="34" charset="-122"/>
                  <a:ea typeface="微软雅黑" panose="020B0503020204020204" pitchFamily="34" charset="-122"/>
                </a:rPr>
                <a:t>一要</a:t>
              </a:r>
              <a:r>
                <a:rPr lang="zh-CN" altLang="en-US" sz="1600" b="1" dirty="0">
                  <a:solidFill>
                    <a:srgbClr val="FF0000"/>
                  </a:solidFill>
                  <a:latin typeface="微软雅黑" panose="020B0503020204020204" pitchFamily="34" charset="-122"/>
                  <a:ea typeface="微软雅黑" panose="020B0503020204020204" pitchFamily="34" charset="-122"/>
                </a:rPr>
                <a:t>加强原创性、引领性科技攻关，坚决打赢关键核心技术攻坚战。</a:t>
              </a:r>
              <a:r>
                <a:rPr lang="zh-CN" altLang="en-US" sz="1600" dirty="0">
                  <a:solidFill>
                    <a:srgbClr val="663300"/>
                  </a:solidFill>
                  <a:latin typeface="微软雅黑" panose="020B0503020204020204" pitchFamily="34" charset="-122"/>
                  <a:ea typeface="微软雅黑" panose="020B0503020204020204" pitchFamily="34" charset="-122"/>
                </a:rPr>
                <a:t>基础研究要勇于探索、突出原创，拓展认识自然的边界，开辟新的认知疆域。科技攻关要坚持问题导向，奔着最紧急、最紧迫的问题去，从国家急迫需要和长远需求出发。要增强企业创新动力，发挥企业出题者作用，加快构建龙头企业牵头、高校院所支撑、各创新主体相互协同的创新联合体，提高科技成果转移转化成效。要大力加强多学科融合的现代工程和技术科学研究，带动基础科学和工程技术发展，形成完整的现代科学技术体系</a:t>
              </a:r>
              <a:r>
                <a:rPr lang="zh-CN" altLang="en-US" sz="1600" dirty="0" smtClean="0">
                  <a:solidFill>
                    <a:srgbClr val="663300"/>
                  </a:solidFill>
                  <a:latin typeface="微软雅黑" panose="020B0503020204020204" pitchFamily="34" charset="-122"/>
                  <a:ea typeface="微软雅黑" panose="020B0503020204020204" pitchFamily="34" charset="-122"/>
                </a:rPr>
                <a:t>。</a:t>
              </a:r>
              <a:endParaRPr lang="en-US" altLang="zh-CN" sz="1600" dirty="0" smtClean="0">
                <a:solidFill>
                  <a:srgbClr val="663300"/>
                </a:solidFill>
                <a:latin typeface="微软雅黑" panose="020B0503020204020204" pitchFamily="34" charset="-122"/>
                <a:ea typeface="微软雅黑" panose="020B0503020204020204" pitchFamily="34" charset="-122"/>
              </a:endParaRPr>
            </a:p>
            <a:p>
              <a:pPr>
                <a:lnSpc>
                  <a:spcPct val="150000"/>
                </a:lnSpc>
              </a:pPr>
              <a:endParaRPr lang="en-US" altLang="zh-CN" sz="1600" dirty="0" smtClean="0">
                <a:solidFill>
                  <a:srgbClr val="663300"/>
                </a:solidFill>
                <a:latin typeface="微软雅黑" panose="020B0503020204020204" pitchFamily="34" charset="-122"/>
                <a:ea typeface="微软雅黑" panose="020B0503020204020204" pitchFamily="34" charset="-122"/>
              </a:endParaRPr>
            </a:p>
            <a:p>
              <a:pPr>
                <a:lnSpc>
                  <a:spcPct val="150000"/>
                </a:lnSpc>
              </a:pPr>
              <a:r>
                <a:rPr lang="en-US" altLang="zh-CN" sz="1600" dirty="0">
                  <a:solidFill>
                    <a:srgbClr val="663300"/>
                  </a:solidFill>
                  <a:latin typeface="微软雅黑" panose="020B0503020204020204" pitchFamily="34" charset="-122"/>
                  <a:ea typeface="微软雅黑" panose="020B0503020204020204" pitchFamily="34" charset="-122"/>
                </a:rPr>
                <a:t> </a:t>
              </a:r>
              <a:r>
                <a:rPr lang="en-US" altLang="zh-CN" sz="1600" dirty="0" smtClean="0">
                  <a:solidFill>
                    <a:srgbClr val="663300"/>
                  </a:solidFill>
                  <a:latin typeface="微软雅黑" panose="020B0503020204020204" pitchFamily="34" charset="-122"/>
                  <a:ea typeface="微软雅黑" panose="020B0503020204020204" pitchFamily="34" charset="-122"/>
                </a:rPr>
                <a:t>     </a:t>
              </a:r>
              <a:r>
                <a:rPr lang="zh-CN" altLang="en-US" sz="1600" b="1" dirty="0">
                  <a:solidFill>
                    <a:srgbClr val="FF0000"/>
                  </a:solidFill>
                  <a:latin typeface="微软雅黑" panose="020B0503020204020204" pitchFamily="34" charset="-122"/>
                  <a:ea typeface="微软雅黑" panose="020B0503020204020204" pitchFamily="34" charset="-122"/>
                </a:rPr>
                <a:t>二</a:t>
              </a:r>
              <a:r>
                <a:rPr lang="zh-CN" altLang="en-US" sz="1600" b="1" dirty="0" smtClean="0">
                  <a:solidFill>
                    <a:srgbClr val="FF0000"/>
                  </a:solidFill>
                  <a:latin typeface="微软雅黑" panose="020B0503020204020204" pitchFamily="34" charset="-122"/>
                  <a:ea typeface="微软雅黑" panose="020B0503020204020204" pitchFamily="34" charset="-122"/>
                </a:rPr>
                <a:t>要强化</a:t>
              </a:r>
              <a:r>
                <a:rPr lang="zh-CN" altLang="en-US" sz="1600" b="1" dirty="0">
                  <a:solidFill>
                    <a:srgbClr val="FF0000"/>
                  </a:solidFill>
                  <a:latin typeface="微软雅黑" panose="020B0503020204020204" pitchFamily="34" charset="-122"/>
                  <a:ea typeface="微软雅黑" panose="020B0503020204020204" pitchFamily="34" charset="-122"/>
                </a:rPr>
                <a:t>国家战略科技力量，提升国家创新体系整体效能。</a:t>
              </a:r>
              <a:r>
                <a:rPr lang="zh-CN" altLang="en-US" sz="1600" dirty="0">
                  <a:solidFill>
                    <a:srgbClr val="663300"/>
                  </a:solidFill>
                  <a:latin typeface="微软雅黑" panose="020B0503020204020204" pitchFamily="34" charset="-122"/>
                  <a:ea typeface="微软雅黑" panose="020B0503020204020204" pitchFamily="34" charset="-122"/>
                </a:rPr>
                <a:t>国家实验室、国家科研机构、高水平研究型大学、科技领军企业都是国家战略科技力量的重要组成部分，要自觉履行高水平科技自立自强的使命担当，多出战略性、关键性重大科技成果，着力解决影响制约国家发展全局和长远利益的重大科技问题，加快建设原始创新策源地，加快突破关键核心技术。高水平研究型大学要发挥基础研究深厚、学科交叉融合的优势，成为基础研究的主力军和重大科技突破的生力军。科技领军企业要发挥市场需求、集成创新、组织平台的优势，提升我国产业基础能力和产业链现代化水平。各地区要立足自身优势，结合产业发展需求，科学合理布局科技创新。</a:t>
              </a:r>
            </a:p>
          </p:txBody>
        </p:sp>
        <p:sp>
          <p:nvSpPr>
            <p:cNvPr id="15" name="矩形 14"/>
            <p:cNvSpPr/>
            <p:nvPr/>
          </p:nvSpPr>
          <p:spPr bwMode="auto">
            <a:xfrm>
              <a:off x="959" y="4355"/>
              <a:ext cx="17127" cy="7124"/>
            </a:xfrm>
            <a:prstGeom prst="rect">
              <a:avLst/>
            </a:pr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grpSp>
        <p:nvGrpSpPr>
          <p:cNvPr id="6" name="组合 5"/>
          <p:cNvGrpSpPr/>
          <p:nvPr/>
        </p:nvGrpSpPr>
        <p:grpSpPr>
          <a:xfrm>
            <a:off x="574432" y="889502"/>
            <a:ext cx="2223430" cy="590390"/>
            <a:chOff x="4527446" y="951570"/>
            <a:chExt cx="1416361" cy="376088"/>
          </a:xfrm>
        </p:grpSpPr>
        <p:sp>
          <p:nvSpPr>
            <p:cNvPr id="7" name="矩形 3"/>
            <p:cNvSpPr>
              <a:spLocks noChangeArrowheads="1"/>
            </p:cNvSpPr>
            <p:nvPr/>
          </p:nvSpPr>
          <p:spPr bwMode="auto">
            <a:xfrm>
              <a:off x="4527446" y="951570"/>
              <a:ext cx="1209821" cy="30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1416" tIns="25708" rIns="51416" bIns="25708">
              <a:spAutoFit/>
            </a:bodyPr>
            <a:lstStyle/>
            <a:p>
              <a:r>
                <a:rPr lang="zh-CN" altLang="en-US" sz="28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rPr>
                <a:t>习近平</a:t>
              </a:r>
              <a:r>
                <a:rPr lang="zh-CN" altLang="en-US" sz="2800" b="1" dirty="0" smtClean="0">
                  <a:solidFill>
                    <a:srgbClr val="C00000"/>
                  </a:solidFill>
                  <a:latin typeface="微软雅黑" panose="020B0503020204020204" pitchFamily="34" charset="-122"/>
                  <a:ea typeface="微软雅黑" panose="020B0503020204020204" pitchFamily="34" charset="-122"/>
                  <a:cs typeface="Arial" panose="020B0604020202020204" pitchFamily="34" charset="0"/>
                </a:rPr>
                <a:t>强调</a:t>
              </a:r>
            </a:p>
          </p:txBody>
        </p:sp>
        <p:sp>
          <p:nvSpPr>
            <p:cNvPr id="8" name="矩形 7"/>
            <p:cNvSpPr/>
            <p:nvPr/>
          </p:nvSpPr>
          <p:spPr>
            <a:xfrm>
              <a:off x="4571776" y="1297283"/>
              <a:ext cx="449733" cy="303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1418" tIns="25708" rIns="51418" bIns="25708" rtlCol="0" anchor="ctr"/>
            <a:lstStyle/>
            <a:p>
              <a:pPr algn="ctr"/>
              <a:endParaRPr lang="zh-CN" altLang="en-US">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9" name="矩形 8"/>
            <p:cNvSpPr/>
            <p:nvPr/>
          </p:nvSpPr>
          <p:spPr>
            <a:xfrm>
              <a:off x="5032794" y="1297283"/>
              <a:ext cx="911013" cy="30375"/>
            </a:xfrm>
            <a:prstGeom prst="rect">
              <a:avLst/>
            </a:prstGeom>
            <a:solidFill>
              <a:srgbClr val="202A36"/>
            </a:solidFill>
            <a:ln>
              <a:noFill/>
            </a:ln>
          </p:spPr>
          <p:style>
            <a:lnRef idx="2">
              <a:schemeClr val="accent1">
                <a:shade val="50000"/>
              </a:schemeClr>
            </a:lnRef>
            <a:fillRef idx="1">
              <a:schemeClr val="accent1"/>
            </a:fillRef>
            <a:effectRef idx="0">
              <a:schemeClr val="accent1"/>
            </a:effectRef>
            <a:fontRef idx="minor">
              <a:schemeClr val="lt1"/>
            </a:fontRef>
          </p:style>
          <p:txBody>
            <a:bodyPr lIns="51418" tIns="25708" rIns="51418" bIns="25708" rtlCol="0" anchor="ctr"/>
            <a:lstStyle/>
            <a:p>
              <a:pPr algn="ctr"/>
              <a:endParaRPr lang="zh-CN" altLang="en-US">
                <a:solidFill>
                  <a:schemeClr val="tx1">
                    <a:lumMod val="50000"/>
                    <a:lumOff val="50000"/>
                  </a:schemeClr>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4263746779"/>
      </p:ext>
    </p:extLst>
  </p:cSld>
  <p:clrMapOvr>
    <a:masterClrMapping/>
  </p:clrMapOvr>
  <p:transition>
    <p:pull/>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11020_1*i*5"/>
  <p:tag name="KSO_WM_TEMPLATE_CATEGORY" val="diagram"/>
  <p:tag name="KSO_WM_TEMPLATE_INDEX" val="20211020"/>
  <p:tag name="KSO_WM_UNIT_LAYERLEVEL" val="1"/>
  <p:tag name="KSO_WM_TAG_VERSION" val="1.0"/>
  <p:tag name="KSO_WM_BEAUTIFY_FLAG" val="#wm#"/>
  <p:tag name="KSO_WM_UNIT_ADJUSTLAYOUT_ID" val="11"/>
  <p:tag name="KSO_WM_UNIT_COLOR_SCHEME_SHAPE_ID" val="11"/>
  <p:tag name="KSO_WM_UNIT_COLOR_SCHEME_PARENT_PAGE" val="0_1"/>
  <p:tag name="KSO_WM_UNIT_DECOLORIZATION" val="1"/>
  <p:tag name="KSO_WM_UNIT_BLOCK" val="0"/>
  <p:tag name="KSO_WM_UNIT_SM_LIMIT_TYPE" val="3"/>
  <p:tag name="KSO_WM_UNIT_DEC_AREA_ID" val="844300c7c3344defb7e8e749be6248d5"/>
  <p:tag name="KSO_WM_UNIT_DECORATE_INFO" val="{&quot;DecorateInfoH&quot;:{&quot;IsAbs&quot;:true},&quot;DecorateInfoW&quot;:{&quot;IsAbs&quot;:false},&quot;DecorateInfoX&quot;:{&quot;IsAbs&quot;:true,&quot;Pos&quot;:1},&quot;DecorateInfoY&quot;:{&quot;IsAbs&quot;:true,&quot;Pos&quot;:2},&quot;ReferentInfo&quot;:{&quot;Id&quot;:&quot;209e853400d048f2b9530ce7b0144219&quot;,&quot;X&quot;:{&quot;Pos&quot;:1},&quot;Y&quot;:{&quot;Pos&quot;:2}},&quot;whChangeMode&quot;:0}"/>
  <p:tag name="KSO_WM_CHIP_GROUPID" val="5ef31f54c6295c63c1a2e06e"/>
  <p:tag name="KSO_WM_CHIP_XID" val="5ef31f54c6295c63c1a2e06f"/>
  <p:tag name="KSO_WM_UNIT_LINE_FORE_SCHEMECOLOR_INDEX_BRIGHTNESS" val="-0.25"/>
  <p:tag name="KSO_WM_UNIT_LINE_FORE_SCHEMECOLOR_INDEX" val="14"/>
  <p:tag name="KSO_WM_UNIT_LINE_FILL_TYPE" val="2"/>
  <p:tag name="KSO_WM_TEMPLATE_ASSEMBLE_XID" val="5f69c09fb22fc7aed70b618a"/>
  <p:tag name="KSO_WM_TEMPLATE_ASSEMBLE_GROUPID" val="5f69c09fb22fc7aed70b618a"/>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11020_1*i*5"/>
  <p:tag name="KSO_WM_TEMPLATE_CATEGORY" val="diagram"/>
  <p:tag name="KSO_WM_TEMPLATE_INDEX" val="20211020"/>
  <p:tag name="KSO_WM_UNIT_LAYERLEVEL" val="1"/>
  <p:tag name="KSO_WM_TAG_VERSION" val="1.0"/>
  <p:tag name="KSO_WM_BEAUTIFY_FLAG" val="#wm#"/>
  <p:tag name="KSO_WM_UNIT_ADJUSTLAYOUT_ID" val="11"/>
  <p:tag name="KSO_WM_UNIT_COLOR_SCHEME_SHAPE_ID" val="11"/>
  <p:tag name="KSO_WM_UNIT_COLOR_SCHEME_PARENT_PAGE" val="0_1"/>
  <p:tag name="KSO_WM_UNIT_DECOLORIZATION" val="1"/>
  <p:tag name="KSO_WM_UNIT_BLOCK" val="0"/>
  <p:tag name="KSO_WM_UNIT_SM_LIMIT_TYPE" val="3"/>
  <p:tag name="KSO_WM_UNIT_DEC_AREA_ID" val="844300c7c3344defb7e8e749be6248d5"/>
  <p:tag name="KSO_WM_UNIT_DECORATE_INFO" val="{&quot;DecorateInfoH&quot;:{&quot;IsAbs&quot;:true},&quot;DecorateInfoW&quot;:{&quot;IsAbs&quot;:false},&quot;DecorateInfoX&quot;:{&quot;IsAbs&quot;:true,&quot;Pos&quot;:1},&quot;DecorateInfoY&quot;:{&quot;IsAbs&quot;:true,&quot;Pos&quot;:2},&quot;ReferentInfo&quot;:{&quot;Id&quot;:&quot;209e853400d048f2b9530ce7b0144219&quot;,&quot;X&quot;:{&quot;Pos&quot;:1},&quot;Y&quot;:{&quot;Pos&quot;:2}},&quot;whChangeMode&quot;:0}"/>
  <p:tag name="KSO_WM_CHIP_GROUPID" val="5ef31f54c6295c63c1a2e06e"/>
  <p:tag name="KSO_WM_CHIP_XID" val="5ef31f54c6295c63c1a2e06f"/>
  <p:tag name="KSO_WM_UNIT_LINE_FORE_SCHEMECOLOR_INDEX_BRIGHTNESS" val="-0.25"/>
  <p:tag name="KSO_WM_UNIT_LINE_FORE_SCHEMECOLOR_INDEX" val="14"/>
  <p:tag name="KSO_WM_UNIT_LINE_FILL_TYPE" val="2"/>
  <p:tag name="KSO_WM_TEMPLATE_ASSEMBLE_XID" val="5f69c09fb22fc7aed70b618a"/>
  <p:tag name="KSO_WM_TEMPLATE_ASSEMBLE_GROUPID" val="5f69c09fb22fc7aed70b618a"/>
</p:tagLst>
</file>

<file path=ppt/tags/tag11.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diagram20211020_1*a*1"/>
  <p:tag name="KSO_WM_TEMPLATE_CATEGORY" val="diagram"/>
  <p:tag name="KSO_WM_TEMPLATE_INDEX" val="2021102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CHIP_FILLAREA_FILL_RULE" val="{&quot;fill_align&quot;:&quot;lb&quot;,&quot;fill_mode&quot;:&quot;full&quot;}"/>
  <p:tag name="KSO_WM_UNIT_DEC_AREA_ID" val="209e853400d048f2b9530ce7b0144219"/>
  <p:tag name="KSO_WM_ASSEMBLE_CHIP_INDEX" val="e8fa3563378e4d40a186b902600eebf5"/>
  <p:tag name="KSO_WM_UNIT_TEXT_FILL_FORE_SCHEMECOLOR_INDEX_BRIGHTNESS" val="0"/>
  <p:tag name="KSO_WM_UNIT_TEXT_FILL_FORE_SCHEMECOLOR_INDEX" val="13"/>
  <p:tag name="KSO_WM_UNIT_TEXT_FILL_TYPE" val="1"/>
  <p:tag name="KSO_WM_TEMPLATE_ASSEMBLE_XID" val="5f69c09fb22fc7aed70b618a"/>
  <p:tag name="KSO_WM_TEMPLATE_ASSEMBLE_GROUPID" val="5f69c09fb22fc7aed70b618a"/>
  <p:tag name="KSO_WM_TAG_FRONT_SIZE" val=""/>
  <p:tag name="KSO_WM_TAG_BACKGROUP_ID" val=""/>
  <p:tag name="KSO_WM_TAG_BACKGROUP_SIZE" val=""/>
  <p:tag name="KSO_WM_TAG_ZODER_POSITION" val=""/>
</p:tagLst>
</file>

<file path=ppt/tags/tag12.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020_1*f*1"/>
  <p:tag name="KSO_WM_TEMPLATE_CATEGORY" val="diagram"/>
  <p:tag name="KSO_WM_TEMPLATE_INDEX" val="20211020"/>
  <p:tag name="KSO_WM_UNIT_LAYERLEVEL" val="1"/>
  <p:tag name="KSO_WM_TAG_VERSION" val="1.0"/>
  <p:tag name="KSO_WM_BEAUTIFY_FLAG" val="#wm#"/>
  <p:tag name="KSO_WM_UNIT_DEFAULT_FONT" val="14;20;2"/>
  <p:tag name="KSO_WM_UNIT_BLOCK" val="0"/>
  <p:tag name="KSO_WM_UNIT_VALUE" val="80"/>
  <p:tag name="KSO_WM_UNIT_SHOW_EDIT_AREA_INDICATION" val="1"/>
  <p:tag name="KSO_WM_CHIP_GROUPID" val="5e6b05596848fb12bee65ac8"/>
  <p:tag name="KSO_WM_CHIP_XID" val="5e6b05596848fb12bee65aca"/>
  <p:tag name="KSO_WM_CHIP_FILLAREA_FILL_RULE" val="{&quot;fill_align&quot;:&quot;lt&quot;,&quot;fill_mode&quot;:&quot;full&quot;}"/>
  <p:tag name="KSO_WM_UNIT_DEC_AREA_ID" val="57c33f772a894b78be9e1d5c7b8acbb2"/>
  <p:tag name="KSO_WM_ASSEMBLE_CHIP_INDEX" val="509bae24df4441ddbf55cfa2f9323032"/>
  <p:tag name="KSO_WM_UNIT_TEXT_FILL_FORE_SCHEMECOLOR_INDEX_BRIGHTNESS" val="0.25"/>
  <p:tag name="KSO_WM_UNIT_TEXT_FILL_FORE_SCHEMECOLOR_INDEX" val="13"/>
  <p:tag name="KSO_WM_UNIT_TEXT_FILL_TYPE" val="1"/>
  <p:tag name="KSO_WM_TEMPLATE_ASSEMBLE_XID" val="5f69c09fb22fc7aed70b618a"/>
  <p:tag name="KSO_WM_TEMPLATE_ASSEMBLE_GROUPID" val="5f69c09fb22fc7aed70b618a"/>
  <p:tag name="KSO_WM_TAG_FRONT_SIZE" val=""/>
  <p:tag name="KSO_WM_TAG_BACKGROUP_ID" val=""/>
  <p:tag name="KSO_WM_TAG_BACKGROUP_SIZE" val=""/>
  <p:tag name="KSO_WM_TAG_ZODER_POSITION" val=""/>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11020_1*i*5"/>
  <p:tag name="KSO_WM_TEMPLATE_CATEGORY" val="diagram"/>
  <p:tag name="KSO_WM_TEMPLATE_INDEX" val="20211020"/>
  <p:tag name="KSO_WM_UNIT_LAYERLEVEL" val="1"/>
  <p:tag name="KSO_WM_TAG_VERSION" val="1.0"/>
  <p:tag name="KSO_WM_BEAUTIFY_FLAG" val="#wm#"/>
  <p:tag name="KSO_WM_UNIT_ADJUSTLAYOUT_ID" val="11"/>
  <p:tag name="KSO_WM_UNIT_COLOR_SCHEME_SHAPE_ID" val="11"/>
  <p:tag name="KSO_WM_UNIT_COLOR_SCHEME_PARENT_PAGE" val="0_1"/>
  <p:tag name="KSO_WM_UNIT_DECOLORIZATION" val="1"/>
  <p:tag name="KSO_WM_UNIT_BLOCK" val="0"/>
  <p:tag name="KSO_WM_UNIT_SM_LIMIT_TYPE" val="3"/>
  <p:tag name="KSO_WM_UNIT_DEC_AREA_ID" val="844300c7c3344defb7e8e749be6248d5"/>
  <p:tag name="KSO_WM_UNIT_DECORATE_INFO" val="{&quot;DecorateInfoH&quot;:{&quot;IsAbs&quot;:true},&quot;DecorateInfoW&quot;:{&quot;IsAbs&quot;:false},&quot;DecorateInfoX&quot;:{&quot;IsAbs&quot;:true,&quot;Pos&quot;:1},&quot;DecorateInfoY&quot;:{&quot;IsAbs&quot;:true,&quot;Pos&quot;:2},&quot;ReferentInfo&quot;:{&quot;Id&quot;:&quot;209e853400d048f2b9530ce7b0144219&quot;,&quot;X&quot;:{&quot;Pos&quot;:1},&quot;Y&quot;:{&quot;Pos&quot;:2}},&quot;whChangeMode&quot;:0}"/>
  <p:tag name="KSO_WM_CHIP_GROUPID" val="5ef31f54c6295c63c1a2e06e"/>
  <p:tag name="KSO_WM_CHIP_XID" val="5ef31f54c6295c63c1a2e06f"/>
  <p:tag name="KSO_WM_UNIT_LINE_FORE_SCHEMECOLOR_INDEX_BRIGHTNESS" val="-0.25"/>
  <p:tag name="KSO_WM_UNIT_LINE_FORE_SCHEMECOLOR_INDEX" val="14"/>
  <p:tag name="KSO_WM_UNIT_LINE_FILL_TYPE" val="2"/>
  <p:tag name="KSO_WM_TEMPLATE_ASSEMBLE_XID" val="5f69c09fb22fc7aed70b618a"/>
  <p:tag name="KSO_WM_TEMPLATE_ASSEMBLE_GROUPID" val="5f69c09fb22fc7aed70b618a"/>
</p:tagLst>
</file>

<file path=ppt/tags/tag1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diagram20211020_1*a*1"/>
  <p:tag name="KSO_WM_TEMPLATE_CATEGORY" val="diagram"/>
  <p:tag name="KSO_WM_TEMPLATE_INDEX" val="2021102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CHIP_FILLAREA_FILL_RULE" val="{&quot;fill_align&quot;:&quot;lb&quot;,&quot;fill_mode&quot;:&quot;full&quot;}"/>
  <p:tag name="KSO_WM_UNIT_DEC_AREA_ID" val="209e853400d048f2b9530ce7b0144219"/>
  <p:tag name="KSO_WM_ASSEMBLE_CHIP_INDEX" val="e8fa3563378e4d40a186b902600eebf5"/>
  <p:tag name="KSO_WM_UNIT_TEXT_FILL_FORE_SCHEMECOLOR_INDEX_BRIGHTNESS" val="0"/>
  <p:tag name="KSO_WM_UNIT_TEXT_FILL_FORE_SCHEMECOLOR_INDEX" val="13"/>
  <p:tag name="KSO_WM_UNIT_TEXT_FILL_TYPE" val="1"/>
  <p:tag name="KSO_WM_TEMPLATE_ASSEMBLE_XID" val="5f69c09fb22fc7aed70b618a"/>
  <p:tag name="KSO_WM_TEMPLATE_ASSEMBLE_GROUPID" val="5f69c09fb22fc7aed70b618a"/>
  <p:tag name="KSO_WM_TAG_FRONT_SIZE" val=""/>
  <p:tag name="KSO_WM_TAG_BACKGROUP_ID" val=""/>
  <p:tag name="KSO_WM_TAG_BACKGROUP_SIZE" val=""/>
  <p:tag name="KSO_WM_TAG_ZODER_POSITION" val=""/>
</p:tagLst>
</file>

<file path=ppt/tags/tag15.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020_1*f*1"/>
  <p:tag name="KSO_WM_TEMPLATE_CATEGORY" val="diagram"/>
  <p:tag name="KSO_WM_TEMPLATE_INDEX" val="20211020"/>
  <p:tag name="KSO_WM_UNIT_LAYERLEVEL" val="1"/>
  <p:tag name="KSO_WM_TAG_VERSION" val="1.0"/>
  <p:tag name="KSO_WM_BEAUTIFY_FLAG" val="#wm#"/>
  <p:tag name="KSO_WM_UNIT_DEFAULT_FONT" val="14;20;2"/>
  <p:tag name="KSO_WM_UNIT_BLOCK" val="0"/>
  <p:tag name="KSO_WM_UNIT_VALUE" val="80"/>
  <p:tag name="KSO_WM_UNIT_SHOW_EDIT_AREA_INDICATION" val="1"/>
  <p:tag name="KSO_WM_CHIP_GROUPID" val="5e6b05596848fb12bee65ac8"/>
  <p:tag name="KSO_WM_CHIP_XID" val="5e6b05596848fb12bee65aca"/>
  <p:tag name="KSO_WM_CHIP_FILLAREA_FILL_RULE" val="{&quot;fill_align&quot;:&quot;lt&quot;,&quot;fill_mode&quot;:&quot;full&quot;}"/>
  <p:tag name="KSO_WM_UNIT_DEC_AREA_ID" val="57c33f772a894b78be9e1d5c7b8acbb2"/>
  <p:tag name="KSO_WM_ASSEMBLE_CHIP_INDEX" val="509bae24df4441ddbf55cfa2f9323032"/>
  <p:tag name="KSO_WM_UNIT_TEXT_FILL_FORE_SCHEMECOLOR_INDEX_BRIGHTNESS" val="0.25"/>
  <p:tag name="KSO_WM_UNIT_TEXT_FILL_FORE_SCHEMECOLOR_INDEX" val="13"/>
  <p:tag name="KSO_WM_UNIT_TEXT_FILL_TYPE" val="1"/>
  <p:tag name="KSO_WM_TEMPLATE_ASSEMBLE_XID" val="5f69c09fb22fc7aed70b618a"/>
  <p:tag name="KSO_WM_TEMPLATE_ASSEMBLE_GROUPID" val="5f69c09fb22fc7aed70b618a"/>
  <p:tag name="KSO_WM_TAG_FRONT_SIZE" val=""/>
  <p:tag name="KSO_WM_TAG_BACKGROUP_ID" val=""/>
  <p:tag name="KSO_WM_TAG_BACKGROUP_SIZE" val=""/>
  <p:tag name="KSO_WM_TAG_ZODER_POSITION" val=""/>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11020_1*i*5"/>
  <p:tag name="KSO_WM_TEMPLATE_CATEGORY" val="diagram"/>
  <p:tag name="KSO_WM_TEMPLATE_INDEX" val="20211020"/>
  <p:tag name="KSO_WM_UNIT_LAYERLEVEL" val="1"/>
  <p:tag name="KSO_WM_TAG_VERSION" val="1.0"/>
  <p:tag name="KSO_WM_BEAUTIFY_FLAG" val="#wm#"/>
  <p:tag name="KSO_WM_UNIT_ADJUSTLAYOUT_ID" val="11"/>
  <p:tag name="KSO_WM_UNIT_COLOR_SCHEME_SHAPE_ID" val="11"/>
  <p:tag name="KSO_WM_UNIT_COLOR_SCHEME_PARENT_PAGE" val="0_1"/>
  <p:tag name="KSO_WM_UNIT_DECOLORIZATION" val="1"/>
  <p:tag name="KSO_WM_UNIT_BLOCK" val="0"/>
  <p:tag name="KSO_WM_UNIT_SM_LIMIT_TYPE" val="3"/>
  <p:tag name="KSO_WM_UNIT_DEC_AREA_ID" val="844300c7c3344defb7e8e749be6248d5"/>
  <p:tag name="KSO_WM_UNIT_DECORATE_INFO" val="{&quot;DecorateInfoH&quot;:{&quot;IsAbs&quot;:true},&quot;DecorateInfoW&quot;:{&quot;IsAbs&quot;:false},&quot;DecorateInfoX&quot;:{&quot;IsAbs&quot;:true,&quot;Pos&quot;:1},&quot;DecorateInfoY&quot;:{&quot;IsAbs&quot;:true,&quot;Pos&quot;:2},&quot;ReferentInfo&quot;:{&quot;Id&quot;:&quot;209e853400d048f2b9530ce7b0144219&quot;,&quot;X&quot;:{&quot;Pos&quot;:1},&quot;Y&quot;:{&quot;Pos&quot;:2}},&quot;whChangeMode&quot;:0}"/>
  <p:tag name="KSO_WM_CHIP_GROUPID" val="5ef31f54c6295c63c1a2e06e"/>
  <p:tag name="KSO_WM_CHIP_XID" val="5ef31f54c6295c63c1a2e06f"/>
  <p:tag name="KSO_WM_UNIT_LINE_FORE_SCHEMECOLOR_INDEX_BRIGHTNESS" val="-0.25"/>
  <p:tag name="KSO_WM_UNIT_LINE_FORE_SCHEMECOLOR_INDEX" val="14"/>
  <p:tag name="KSO_WM_UNIT_LINE_FILL_TYPE" val="2"/>
  <p:tag name="KSO_WM_TEMPLATE_ASSEMBLE_XID" val="5f69c09fb22fc7aed70b618a"/>
  <p:tag name="KSO_WM_TEMPLATE_ASSEMBLE_GROUPID" val="5f69c09fb22fc7aed70b618a"/>
</p:tagLst>
</file>

<file path=ppt/tags/tag1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diagram20211020_1*a*1"/>
  <p:tag name="KSO_WM_TEMPLATE_CATEGORY" val="diagram"/>
  <p:tag name="KSO_WM_TEMPLATE_INDEX" val="2021102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CHIP_FILLAREA_FILL_RULE" val="{&quot;fill_align&quot;:&quot;lb&quot;,&quot;fill_mode&quot;:&quot;full&quot;}"/>
  <p:tag name="KSO_WM_UNIT_DEC_AREA_ID" val="209e853400d048f2b9530ce7b0144219"/>
  <p:tag name="KSO_WM_ASSEMBLE_CHIP_INDEX" val="e8fa3563378e4d40a186b902600eebf5"/>
  <p:tag name="KSO_WM_UNIT_TEXT_FILL_FORE_SCHEMECOLOR_INDEX_BRIGHTNESS" val="0"/>
  <p:tag name="KSO_WM_UNIT_TEXT_FILL_FORE_SCHEMECOLOR_INDEX" val="13"/>
  <p:tag name="KSO_WM_UNIT_TEXT_FILL_TYPE" val="1"/>
  <p:tag name="KSO_WM_TEMPLATE_ASSEMBLE_XID" val="5f69c09fb22fc7aed70b618a"/>
  <p:tag name="KSO_WM_TEMPLATE_ASSEMBLE_GROUPID" val="5f69c09fb22fc7aed70b618a"/>
  <p:tag name="KSO_WM_TAG_FRONT_SIZE" val=""/>
  <p:tag name="KSO_WM_TAG_BACKGROUP_ID" val=""/>
  <p:tag name="KSO_WM_TAG_BACKGROUP_SIZE" val=""/>
  <p:tag name="KSO_WM_TAG_ZODER_POSITION" val=""/>
</p:tagLst>
</file>

<file path=ppt/tags/tag18.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020_1*f*1"/>
  <p:tag name="KSO_WM_TEMPLATE_CATEGORY" val="diagram"/>
  <p:tag name="KSO_WM_TEMPLATE_INDEX" val="20211020"/>
  <p:tag name="KSO_WM_UNIT_LAYERLEVEL" val="1"/>
  <p:tag name="KSO_WM_TAG_VERSION" val="1.0"/>
  <p:tag name="KSO_WM_BEAUTIFY_FLAG" val="#wm#"/>
  <p:tag name="KSO_WM_UNIT_DEFAULT_FONT" val="14;20;2"/>
  <p:tag name="KSO_WM_UNIT_BLOCK" val="0"/>
  <p:tag name="KSO_WM_UNIT_VALUE" val="80"/>
  <p:tag name="KSO_WM_UNIT_SHOW_EDIT_AREA_INDICATION" val="1"/>
  <p:tag name="KSO_WM_CHIP_GROUPID" val="5e6b05596848fb12bee65ac8"/>
  <p:tag name="KSO_WM_CHIP_XID" val="5e6b05596848fb12bee65aca"/>
  <p:tag name="KSO_WM_CHIP_FILLAREA_FILL_RULE" val="{&quot;fill_align&quot;:&quot;lt&quot;,&quot;fill_mode&quot;:&quot;full&quot;}"/>
  <p:tag name="KSO_WM_UNIT_DEC_AREA_ID" val="57c33f772a894b78be9e1d5c7b8acbb2"/>
  <p:tag name="KSO_WM_ASSEMBLE_CHIP_INDEX" val="509bae24df4441ddbf55cfa2f9323032"/>
  <p:tag name="KSO_WM_UNIT_TEXT_FILL_FORE_SCHEMECOLOR_INDEX_BRIGHTNESS" val="0.25"/>
  <p:tag name="KSO_WM_UNIT_TEXT_FILL_FORE_SCHEMECOLOR_INDEX" val="13"/>
  <p:tag name="KSO_WM_UNIT_TEXT_FILL_TYPE" val="1"/>
  <p:tag name="KSO_WM_TEMPLATE_ASSEMBLE_XID" val="5f69c09fb22fc7aed70b618a"/>
  <p:tag name="KSO_WM_TEMPLATE_ASSEMBLE_GROUPID" val="5f69c09fb22fc7aed70b618a"/>
  <p:tag name="KSO_WM_TAG_FRONT_SIZE" val=""/>
  <p:tag name="KSO_WM_TAG_BACKGROUP_ID" val=""/>
  <p:tag name="KSO_WM_TAG_BACKGROUP_SIZE" val=""/>
  <p:tag name="KSO_WM_TAG_ZODER_POSITION" val=""/>
</p:tagLst>
</file>

<file path=ppt/tags/tag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diagram20211020_1*a*1"/>
  <p:tag name="KSO_WM_TEMPLATE_CATEGORY" val="diagram"/>
  <p:tag name="KSO_WM_TEMPLATE_INDEX" val="2021102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CHIP_FILLAREA_FILL_RULE" val="{&quot;fill_align&quot;:&quot;lb&quot;,&quot;fill_mode&quot;:&quot;full&quot;}"/>
  <p:tag name="KSO_WM_UNIT_DEC_AREA_ID" val="209e853400d048f2b9530ce7b0144219"/>
  <p:tag name="KSO_WM_ASSEMBLE_CHIP_INDEX" val="e8fa3563378e4d40a186b902600eebf5"/>
  <p:tag name="KSO_WM_UNIT_TEXT_FILL_FORE_SCHEMECOLOR_INDEX_BRIGHTNESS" val="0"/>
  <p:tag name="KSO_WM_UNIT_TEXT_FILL_FORE_SCHEMECOLOR_INDEX" val="13"/>
  <p:tag name="KSO_WM_UNIT_TEXT_FILL_TYPE" val="1"/>
  <p:tag name="KSO_WM_TEMPLATE_ASSEMBLE_XID" val="5f69c09fb22fc7aed70b618a"/>
  <p:tag name="KSO_WM_TEMPLATE_ASSEMBLE_GROUPID" val="5f69c09fb22fc7aed70b618a"/>
  <p:tag name="KSO_WM_TAG_FRONT_SIZE" val=""/>
  <p:tag name="KSO_WM_TAG_BACKGROUP_ID" val=""/>
  <p:tag name="KSO_WM_TAG_BACKGROUP_SIZE" val=""/>
  <p:tag name="KSO_WM_TAG_ZODER_POSITION" val=""/>
</p:tagLst>
</file>

<file path=ppt/tags/tag3.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020_1*f*1"/>
  <p:tag name="KSO_WM_TEMPLATE_CATEGORY" val="diagram"/>
  <p:tag name="KSO_WM_TEMPLATE_INDEX" val="20211020"/>
  <p:tag name="KSO_WM_UNIT_LAYERLEVEL" val="1"/>
  <p:tag name="KSO_WM_TAG_VERSION" val="1.0"/>
  <p:tag name="KSO_WM_BEAUTIFY_FLAG" val="#wm#"/>
  <p:tag name="KSO_WM_UNIT_DEFAULT_FONT" val="14;20;2"/>
  <p:tag name="KSO_WM_UNIT_BLOCK" val="0"/>
  <p:tag name="KSO_WM_UNIT_VALUE" val="80"/>
  <p:tag name="KSO_WM_UNIT_SHOW_EDIT_AREA_INDICATION" val="1"/>
  <p:tag name="KSO_WM_CHIP_GROUPID" val="5e6b05596848fb12bee65ac8"/>
  <p:tag name="KSO_WM_CHIP_XID" val="5e6b05596848fb12bee65aca"/>
  <p:tag name="KSO_WM_CHIP_FILLAREA_FILL_RULE" val="{&quot;fill_align&quot;:&quot;lt&quot;,&quot;fill_mode&quot;:&quot;full&quot;}"/>
  <p:tag name="KSO_WM_UNIT_DEC_AREA_ID" val="57c33f772a894b78be9e1d5c7b8acbb2"/>
  <p:tag name="KSO_WM_ASSEMBLE_CHIP_INDEX" val="509bae24df4441ddbf55cfa2f9323032"/>
  <p:tag name="KSO_WM_UNIT_TEXT_FILL_FORE_SCHEMECOLOR_INDEX_BRIGHTNESS" val="0.25"/>
  <p:tag name="KSO_WM_UNIT_TEXT_FILL_FORE_SCHEMECOLOR_INDEX" val="13"/>
  <p:tag name="KSO_WM_UNIT_TEXT_FILL_TYPE" val="1"/>
  <p:tag name="KSO_WM_TEMPLATE_ASSEMBLE_XID" val="5f69c09fb22fc7aed70b618a"/>
  <p:tag name="KSO_WM_TEMPLATE_ASSEMBLE_GROUPID" val="5f69c09fb22fc7aed70b618a"/>
  <p:tag name="KSO_WM_TAG_FRONT_SIZE" val=""/>
  <p:tag name="KSO_WM_TAG_BACKGROUP_ID" val=""/>
  <p:tag name="KSO_WM_TAG_BACKGROUP_SIZE" val=""/>
  <p:tag name="KSO_WM_TAG_ZODER_POSITION" val=""/>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11020_1*i*5"/>
  <p:tag name="KSO_WM_TEMPLATE_CATEGORY" val="diagram"/>
  <p:tag name="KSO_WM_TEMPLATE_INDEX" val="20211020"/>
  <p:tag name="KSO_WM_UNIT_LAYERLEVEL" val="1"/>
  <p:tag name="KSO_WM_TAG_VERSION" val="1.0"/>
  <p:tag name="KSO_WM_BEAUTIFY_FLAG" val="#wm#"/>
  <p:tag name="KSO_WM_UNIT_ADJUSTLAYOUT_ID" val="11"/>
  <p:tag name="KSO_WM_UNIT_COLOR_SCHEME_SHAPE_ID" val="11"/>
  <p:tag name="KSO_WM_UNIT_COLOR_SCHEME_PARENT_PAGE" val="0_1"/>
  <p:tag name="KSO_WM_UNIT_DECOLORIZATION" val="1"/>
  <p:tag name="KSO_WM_UNIT_BLOCK" val="0"/>
  <p:tag name="KSO_WM_UNIT_SM_LIMIT_TYPE" val="3"/>
  <p:tag name="KSO_WM_UNIT_DEC_AREA_ID" val="844300c7c3344defb7e8e749be6248d5"/>
  <p:tag name="KSO_WM_UNIT_DECORATE_INFO" val="{&quot;DecorateInfoH&quot;:{&quot;IsAbs&quot;:true},&quot;DecorateInfoW&quot;:{&quot;IsAbs&quot;:false},&quot;DecorateInfoX&quot;:{&quot;IsAbs&quot;:true,&quot;Pos&quot;:1},&quot;DecorateInfoY&quot;:{&quot;IsAbs&quot;:true,&quot;Pos&quot;:2},&quot;ReferentInfo&quot;:{&quot;Id&quot;:&quot;209e853400d048f2b9530ce7b0144219&quot;,&quot;X&quot;:{&quot;Pos&quot;:1},&quot;Y&quot;:{&quot;Pos&quot;:2}},&quot;whChangeMode&quot;:0}"/>
  <p:tag name="KSO_WM_CHIP_GROUPID" val="5ef31f54c6295c63c1a2e06e"/>
  <p:tag name="KSO_WM_CHIP_XID" val="5ef31f54c6295c63c1a2e06f"/>
  <p:tag name="KSO_WM_UNIT_LINE_FORE_SCHEMECOLOR_INDEX_BRIGHTNESS" val="-0.25"/>
  <p:tag name="KSO_WM_UNIT_LINE_FORE_SCHEMECOLOR_INDEX" val="14"/>
  <p:tag name="KSO_WM_UNIT_LINE_FILL_TYPE" val="2"/>
  <p:tag name="KSO_WM_TEMPLATE_ASSEMBLE_XID" val="5f69c09fb22fc7aed70b618a"/>
  <p:tag name="KSO_WM_TEMPLATE_ASSEMBLE_GROUPID" val="5f69c09fb22fc7aed70b618a"/>
</p:tagLst>
</file>

<file path=ppt/tags/tag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diagram20211020_1*a*1"/>
  <p:tag name="KSO_WM_TEMPLATE_CATEGORY" val="diagram"/>
  <p:tag name="KSO_WM_TEMPLATE_INDEX" val="2021102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CHIP_FILLAREA_FILL_RULE" val="{&quot;fill_align&quot;:&quot;lb&quot;,&quot;fill_mode&quot;:&quot;full&quot;}"/>
  <p:tag name="KSO_WM_UNIT_DEC_AREA_ID" val="209e853400d048f2b9530ce7b0144219"/>
  <p:tag name="KSO_WM_ASSEMBLE_CHIP_INDEX" val="e8fa3563378e4d40a186b902600eebf5"/>
  <p:tag name="KSO_WM_UNIT_TEXT_FILL_FORE_SCHEMECOLOR_INDEX_BRIGHTNESS" val="0"/>
  <p:tag name="KSO_WM_UNIT_TEXT_FILL_FORE_SCHEMECOLOR_INDEX" val="13"/>
  <p:tag name="KSO_WM_UNIT_TEXT_FILL_TYPE" val="1"/>
  <p:tag name="KSO_WM_TEMPLATE_ASSEMBLE_XID" val="5f69c09fb22fc7aed70b618a"/>
  <p:tag name="KSO_WM_TEMPLATE_ASSEMBLE_GROUPID" val="5f69c09fb22fc7aed70b618a"/>
  <p:tag name="KSO_WM_TAG_FRONT_SIZE" val=""/>
  <p:tag name="KSO_WM_TAG_BACKGROUP_ID" val=""/>
  <p:tag name="KSO_WM_TAG_BACKGROUP_SIZE" val=""/>
  <p:tag name="KSO_WM_TAG_ZODER_POSITION" val=""/>
</p:tagLst>
</file>

<file path=ppt/tags/tag6.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020_1*f*1"/>
  <p:tag name="KSO_WM_TEMPLATE_CATEGORY" val="diagram"/>
  <p:tag name="KSO_WM_TEMPLATE_INDEX" val="20211020"/>
  <p:tag name="KSO_WM_UNIT_LAYERLEVEL" val="1"/>
  <p:tag name="KSO_WM_TAG_VERSION" val="1.0"/>
  <p:tag name="KSO_WM_BEAUTIFY_FLAG" val="#wm#"/>
  <p:tag name="KSO_WM_UNIT_DEFAULT_FONT" val="14;20;2"/>
  <p:tag name="KSO_WM_UNIT_BLOCK" val="0"/>
  <p:tag name="KSO_WM_UNIT_VALUE" val="80"/>
  <p:tag name="KSO_WM_UNIT_SHOW_EDIT_AREA_INDICATION" val="1"/>
  <p:tag name="KSO_WM_CHIP_GROUPID" val="5e6b05596848fb12bee65ac8"/>
  <p:tag name="KSO_WM_CHIP_XID" val="5e6b05596848fb12bee65aca"/>
  <p:tag name="KSO_WM_CHIP_FILLAREA_FILL_RULE" val="{&quot;fill_align&quot;:&quot;lt&quot;,&quot;fill_mode&quot;:&quot;full&quot;}"/>
  <p:tag name="KSO_WM_UNIT_DEC_AREA_ID" val="57c33f772a894b78be9e1d5c7b8acbb2"/>
  <p:tag name="KSO_WM_ASSEMBLE_CHIP_INDEX" val="509bae24df4441ddbf55cfa2f9323032"/>
  <p:tag name="KSO_WM_UNIT_TEXT_FILL_FORE_SCHEMECOLOR_INDEX_BRIGHTNESS" val="0.25"/>
  <p:tag name="KSO_WM_UNIT_TEXT_FILL_FORE_SCHEMECOLOR_INDEX" val="13"/>
  <p:tag name="KSO_WM_UNIT_TEXT_FILL_TYPE" val="1"/>
  <p:tag name="KSO_WM_TEMPLATE_ASSEMBLE_XID" val="5f69c09fb22fc7aed70b618a"/>
  <p:tag name="KSO_WM_TEMPLATE_ASSEMBLE_GROUPID" val="5f69c09fb22fc7aed70b618a"/>
  <p:tag name="KSO_WM_TAG_FRONT_SIZE" val=""/>
  <p:tag name="KSO_WM_TAG_BACKGROUP_ID" val=""/>
  <p:tag name="KSO_WM_TAG_BACKGROUP_SIZE" val=""/>
  <p:tag name="KSO_WM_TAG_ZODER_POSITION" val=""/>
</p:tagLst>
</file>

<file path=ppt/tags/tag7.xml><?xml version="1.0" encoding="utf-8"?>
<p:tagLst xmlns:a="http://schemas.openxmlformats.org/drawingml/2006/main" xmlns:r="http://schemas.openxmlformats.org/officeDocument/2006/relationships" xmlns:p="http://schemas.openxmlformats.org/presentationml/2006/main">
  <p:tag name="PA" val="v5.2.11"/>
</p:tagLst>
</file>

<file path=ppt/tags/tag8.xml><?xml version="1.0" encoding="utf-8"?>
<p:tagLst xmlns:a="http://schemas.openxmlformats.org/drawingml/2006/main" xmlns:r="http://schemas.openxmlformats.org/officeDocument/2006/relationships" xmlns:p="http://schemas.openxmlformats.org/presentationml/2006/main">
  <p:tag name="PA" val="v5.2.11"/>
</p:tagLst>
</file>

<file path=ppt/tags/tag9.xml><?xml version="1.0" encoding="utf-8"?>
<p:tagLst xmlns:a="http://schemas.openxmlformats.org/drawingml/2006/main" xmlns:r="http://schemas.openxmlformats.org/officeDocument/2006/relationships" xmlns:p="http://schemas.openxmlformats.org/presentationml/2006/main">
  <p:tag name="PA" val="v5.2.1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4382</Words>
  <Application>Microsoft Office PowerPoint</Application>
  <PresentationFormat>宽屏</PresentationFormat>
  <Paragraphs>119</Paragraphs>
  <Slides>21</Slides>
  <Notes>11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21</vt:i4>
      </vt:variant>
    </vt:vector>
  </HeadingPairs>
  <TitlesOfParts>
    <vt:vector size="32" baseType="lpstr">
      <vt:lpstr>黑体</vt:lpstr>
      <vt:lpstr>思源黑体 Light</vt:lpstr>
      <vt:lpstr>宋体</vt:lpstr>
      <vt:lpstr>微软雅黑</vt:lpstr>
      <vt:lpstr>字魂58号-创中黑-Regular</vt:lpstr>
      <vt:lpstr>Arial</vt:lpstr>
      <vt:lpstr>Calibri</vt:lpstr>
      <vt:lpstr>Calibri Light</vt:lpstr>
      <vt:lpstr>Impact</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Sky123.Org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Sky123.Org</dc:creator>
  <cp:lastModifiedBy>Sky123.Org</cp:lastModifiedBy>
  <cp:revision>484</cp:revision>
  <dcterms:created xsi:type="dcterms:W3CDTF">2020-09-24T03:29:00Z</dcterms:created>
  <dcterms:modified xsi:type="dcterms:W3CDTF">2021-06-08T03:47:51Z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ICV">
    <vt:lpwstr>F51E014B807549ED98082E49A732A3DA</vt:lpwstr>
  </property>
</Properties>
</file>